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6" r:id="rId1"/>
  </p:sldMasterIdLst>
  <p:sldIdLst>
    <p:sldId id="256" r:id="rId2"/>
    <p:sldId id="379" r:id="rId3"/>
    <p:sldId id="445" r:id="rId4"/>
    <p:sldId id="332" r:id="rId5"/>
    <p:sldId id="476" r:id="rId6"/>
    <p:sldId id="475" r:id="rId7"/>
    <p:sldId id="474" r:id="rId8"/>
    <p:sldId id="477" r:id="rId9"/>
    <p:sldId id="473" r:id="rId10"/>
    <p:sldId id="397" r:id="rId11"/>
    <p:sldId id="472" r:id="rId12"/>
    <p:sldId id="382" r:id="rId13"/>
    <p:sldId id="453" r:id="rId14"/>
    <p:sldId id="449" r:id="rId15"/>
    <p:sldId id="454" r:id="rId16"/>
    <p:sldId id="458" r:id="rId17"/>
    <p:sldId id="460" r:id="rId18"/>
    <p:sldId id="461" r:id="rId19"/>
    <p:sldId id="462" r:id="rId20"/>
    <p:sldId id="464" r:id="rId21"/>
    <p:sldId id="468" r:id="rId22"/>
    <p:sldId id="456" r:id="rId23"/>
    <p:sldId id="467" r:id="rId24"/>
    <p:sldId id="469" r:id="rId25"/>
    <p:sldId id="478" r:id="rId26"/>
    <p:sldId id="466" r:id="rId27"/>
    <p:sldId id="470" r:id="rId28"/>
  </p:sldIdLst>
  <p:sldSz cx="9144000" cy="6858000" type="screen4x3"/>
  <p:notesSz cx="6858000" cy="9144000"/>
  <p:defaultTextStyle>
    <a:defPPr>
      <a:defRPr lang="en-US"/>
    </a:defPPr>
    <a:lvl1pPr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just" rtl="0" fontAlgn="base">
      <a:lnSpc>
        <a:spcPct val="90000"/>
      </a:lnSpc>
      <a:spcBef>
        <a:spcPct val="20000"/>
      </a:spcBef>
      <a:spcAft>
        <a:spcPct val="0"/>
      </a:spcAft>
      <a:buFont typeface="Wingdings" pitchFamily="2" charset="2"/>
      <a:buChar char="§"/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6pPr>
    <a:lvl7pPr marL="27432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7pPr>
    <a:lvl8pPr marL="32004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8pPr>
    <a:lvl9pPr marL="3657600" algn="l" defTabSz="914400" rtl="0" eaLnBrk="1" latinLnBrk="0" hangingPunct="1">
      <a:defRPr sz="2800" kern="1200">
        <a:solidFill>
          <a:schemeClr val="tx1"/>
        </a:solidFill>
        <a:latin typeface="Times New Roman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schemeClr val="tx1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2C02DFF-31BE-F847-8C2C-8D86534B4E96}" v="35" dt="2021-02-15T14:24:04.47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223" autoAdjust="0"/>
    <p:restoredTop sz="96208" autoAdjust="0"/>
  </p:normalViewPr>
  <p:slideViewPr>
    <p:cSldViewPr>
      <p:cViewPr varScale="1">
        <p:scale>
          <a:sx n="119" d="100"/>
          <a:sy n="119" d="100"/>
        </p:scale>
        <p:origin x="1864" y="18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in Fotache" userId="9233cd031198ef03" providerId="LiveId" clId="{F2C02DFF-31BE-F847-8C2C-8D86534B4E96}"/>
    <pc:docChg chg="custSel addSld delSld modSld">
      <pc:chgData name="Marin Fotache" userId="9233cd031198ef03" providerId="LiveId" clId="{F2C02DFF-31BE-F847-8C2C-8D86534B4E96}" dt="2021-02-15T14:24:07.088" v="315" actId="20577"/>
      <pc:docMkLst>
        <pc:docMk/>
      </pc:docMkLst>
      <pc:sldChg chg="modSp mod">
        <pc:chgData name="Marin Fotache" userId="9233cd031198ef03" providerId="LiveId" clId="{F2C02DFF-31BE-F847-8C2C-8D86534B4E96}" dt="2021-02-15T14:24:07.088" v="315" actId="20577"/>
        <pc:sldMkLst>
          <pc:docMk/>
          <pc:sldMk cId="4161183439" sldId="332"/>
        </pc:sldMkLst>
        <pc:spChg chg="mod">
          <ac:chgData name="Marin Fotache" userId="9233cd031198ef03" providerId="LiveId" clId="{F2C02DFF-31BE-F847-8C2C-8D86534B4E96}" dt="2021-02-14T16:25:44.881" v="122" actId="20577"/>
          <ac:spMkLst>
            <pc:docMk/>
            <pc:sldMk cId="4161183439" sldId="332"/>
            <ac:spMk id="2" creationId="{00000000-0000-0000-0000-000000000000}"/>
          </ac:spMkLst>
        </pc:spChg>
        <pc:spChg chg="mod">
          <ac:chgData name="Marin Fotache" userId="9233cd031198ef03" providerId="LiveId" clId="{F2C02DFF-31BE-F847-8C2C-8D86534B4E96}" dt="2021-02-15T14:24:07.088" v="315" actId="20577"/>
          <ac:spMkLst>
            <pc:docMk/>
            <pc:sldMk cId="4161183439" sldId="332"/>
            <ac:spMk id="7" creationId="{00000000-0000-0000-0000-000000000000}"/>
          </ac:spMkLst>
        </pc:spChg>
      </pc:sldChg>
      <pc:sldChg chg="del">
        <pc:chgData name="Marin Fotache" userId="9233cd031198ef03" providerId="LiveId" clId="{F2C02DFF-31BE-F847-8C2C-8D86534B4E96}" dt="2021-02-14T18:07:06.882" v="186" actId="2696"/>
        <pc:sldMkLst>
          <pc:docMk/>
          <pc:sldMk cId="364058019" sldId="463"/>
        </pc:sldMkLst>
      </pc:sldChg>
      <pc:sldChg chg="modSp mod">
        <pc:chgData name="Marin Fotache" userId="9233cd031198ef03" providerId="LiveId" clId="{F2C02DFF-31BE-F847-8C2C-8D86534B4E96}" dt="2021-02-14T18:07:12.261" v="188" actId="20577"/>
        <pc:sldMkLst>
          <pc:docMk/>
          <pc:sldMk cId="1007104489" sldId="466"/>
        </pc:sldMkLst>
        <pc:spChg chg="mod">
          <ac:chgData name="Marin Fotache" userId="9233cd031198ef03" providerId="LiveId" clId="{F2C02DFF-31BE-F847-8C2C-8D86534B4E96}" dt="2021-02-14T18:07:12.261" v="188" actId="20577"/>
          <ac:spMkLst>
            <pc:docMk/>
            <pc:sldMk cId="1007104489" sldId="466"/>
            <ac:spMk id="4" creationId="{00000000-0000-0000-0000-000000000000}"/>
          </ac:spMkLst>
        </pc:spChg>
      </pc:sldChg>
      <pc:sldChg chg="modSp mod">
        <pc:chgData name="Marin Fotache" userId="9233cd031198ef03" providerId="LiveId" clId="{F2C02DFF-31BE-F847-8C2C-8D86534B4E96}" dt="2021-02-14T19:35:53.165" v="272" actId="255"/>
        <pc:sldMkLst>
          <pc:docMk/>
          <pc:sldMk cId="1799856366" sldId="469"/>
        </pc:sldMkLst>
        <pc:spChg chg="mod">
          <ac:chgData name="Marin Fotache" userId="9233cd031198ef03" providerId="LiveId" clId="{F2C02DFF-31BE-F847-8C2C-8D86534B4E96}" dt="2021-02-14T19:35:53.165" v="272" actId="255"/>
          <ac:spMkLst>
            <pc:docMk/>
            <pc:sldMk cId="1799856366" sldId="469"/>
            <ac:spMk id="7" creationId="{00000000-0000-0000-0000-000000000000}"/>
          </ac:spMkLst>
        </pc:spChg>
      </pc:sldChg>
      <pc:sldChg chg="modSp add mod">
        <pc:chgData name="Marin Fotache" userId="9233cd031198ef03" providerId="LiveId" clId="{F2C02DFF-31BE-F847-8C2C-8D86534B4E96}" dt="2021-02-14T19:54:16.293" v="311" actId="27636"/>
        <pc:sldMkLst>
          <pc:docMk/>
          <pc:sldMk cId="3954639034" sldId="478"/>
        </pc:sldMkLst>
        <pc:spChg chg="mod">
          <ac:chgData name="Marin Fotache" userId="9233cd031198ef03" providerId="LiveId" clId="{F2C02DFF-31BE-F847-8C2C-8D86534B4E96}" dt="2021-02-14T19:34:21.295" v="260" actId="20577"/>
          <ac:spMkLst>
            <pc:docMk/>
            <pc:sldMk cId="3954639034" sldId="478"/>
            <ac:spMk id="2" creationId="{00000000-0000-0000-0000-000000000000}"/>
          </ac:spMkLst>
        </pc:spChg>
        <pc:spChg chg="mod">
          <ac:chgData name="Marin Fotache" userId="9233cd031198ef03" providerId="LiveId" clId="{F2C02DFF-31BE-F847-8C2C-8D86534B4E96}" dt="2021-02-14T19:54:16.293" v="311" actId="27636"/>
          <ac:spMkLst>
            <pc:docMk/>
            <pc:sldMk cId="3954639034" sldId="478"/>
            <ac:spMk id="7" creationId="{00000000-0000-0000-0000-000000000000}"/>
          </ac:spMkLst>
        </pc:spChg>
      </pc:sldChg>
    </pc:docChg>
  </pc:docChgLst>
</pc:chgInfo>
</file>

<file path=ppt/media/image1.jpeg>
</file>

<file path=ppt/media/image10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/>
          <p:cNvSpPr>
            <a:spLocks noGrp="1"/>
          </p:cNvSpPr>
          <p:nvPr>
            <p:ph type="ctrTitle"/>
          </p:nvPr>
        </p:nvSpPr>
        <p:spPr>
          <a:xfrm>
            <a:off x="1432560" y="359898"/>
            <a:ext cx="7406640" cy="1472184"/>
          </a:xfrm>
        </p:spPr>
        <p:txBody>
          <a:bodyPr anchor="b"/>
          <a:lstStyle>
            <a:lvl1pPr algn="l">
              <a:defRPr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22" name="Subtitle 21"/>
          <p:cNvSpPr>
            <a:spLocks noGrp="1"/>
          </p:cNvSpPr>
          <p:nvPr>
            <p:ph type="subTitle" idx="1"/>
          </p:nvPr>
        </p:nvSpPr>
        <p:spPr>
          <a:xfrm>
            <a:off x="1432560" y="1850064"/>
            <a:ext cx="7406640" cy="1752600"/>
          </a:xfrm>
        </p:spPr>
        <p:txBody>
          <a:bodyPr tIns="0"/>
          <a:lstStyle>
            <a:lvl1pPr marL="27432" indent="0" algn="l">
              <a:buNone/>
              <a:defRPr sz="26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en-US"/>
              <a:t>Click to edit Master subtitle style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20" name="Footer Placeholder 1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4F0A5E2-7B70-4D7F-92C3-938E981F543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Oval 7"/>
          <p:cNvSpPr/>
          <p:nvPr/>
        </p:nvSpPr>
        <p:spPr>
          <a:xfrm>
            <a:off x="921433" y="1413802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1157176" y="1345016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4F92BBA-E91E-4534-92B0-B2514B525D9B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274639"/>
            <a:ext cx="1828800" cy="5851525"/>
          </a:xfrm>
        </p:spPr>
        <p:txBody>
          <a:bodyPr vert="eaVert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3000" y="274640"/>
            <a:ext cx="5562600" cy="5851525"/>
          </a:xfrm>
        </p:spPr>
        <p:txBody>
          <a:bodyPr vert="eaVert"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EB6FC29-4971-4032-B354-CAA768C1F56E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AndClipArt">
  <p:cSld name="Title, Text and Clip 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66800" y="381000"/>
            <a:ext cx="7620000" cy="1143000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1066800" y="1752600"/>
            <a:ext cx="3733800" cy="4114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lipArt Placeholder 3"/>
          <p:cNvSpPr>
            <a:spLocks noGrp="1"/>
          </p:cNvSpPr>
          <p:nvPr>
            <p:ph type="clipArt" sz="half" idx="2"/>
          </p:nvPr>
        </p:nvSpPr>
        <p:spPr>
          <a:xfrm>
            <a:off x="4953000" y="1752600"/>
            <a:ext cx="3733800" cy="4114800"/>
          </a:xfrm>
        </p:spPr>
        <p:txBody>
          <a:bodyPr>
            <a:normAutofit/>
          </a:bodyPr>
          <a:lstStyle/>
          <a:p>
            <a:pPr lvl="0"/>
            <a:endParaRPr lang="en-US" noProof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144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52813" y="6107113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881813" y="6107113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0647E78-66DF-4511-AAB1-D534E23A1EB1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61B7E54-3F05-440A-8157-79DCC334D5B6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282890" y="-54"/>
            <a:ext cx="68580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392" y="2600325"/>
            <a:ext cx="6400800" cy="2286000"/>
          </a:xfrm>
        </p:spPr>
        <p:txBody>
          <a:bodyPr anchor="t"/>
          <a:lstStyle>
            <a:lvl1pPr algn="l">
              <a:lnSpc>
                <a:spcPts val="4500"/>
              </a:lnSpc>
              <a:buNone/>
              <a:defRPr sz="4000" b="1" cap="all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8392" y="1066800"/>
            <a:ext cx="6400800" cy="1509712"/>
          </a:xfrm>
        </p:spPr>
        <p:txBody>
          <a:bodyPr anchor="b"/>
          <a:lstStyle>
            <a:lvl1pPr marL="18288" indent="0">
              <a:lnSpc>
                <a:spcPts val="2300"/>
              </a:lnSpc>
              <a:spcBef>
                <a:spcPts val="0"/>
              </a:spcBef>
              <a:buNone/>
              <a:defRPr sz="2000">
                <a:solidFill>
                  <a:schemeClr val="tx2">
                    <a:shade val="30000"/>
                    <a:satMod val="150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C861437-5D87-4C75-A818-2E6DC8DD0181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 bwMode="invGray">
          <a:xfrm>
            <a:off x="2286000" y="0"/>
            <a:ext cx="76200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2172321" y="2814656"/>
            <a:ext cx="210312" cy="210312"/>
          </a:xfrm>
          <a:prstGeom prst="ellipse">
            <a:avLst/>
          </a:prstGeom>
          <a:gradFill rotWithShape="1">
            <a:gsLst>
              <a:gs pos="0">
                <a:schemeClr val="accent1">
                  <a:tint val="20000"/>
                  <a:satMod val="450000"/>
                  <a:alpha val="95000"/>
                </a:schemeClr>
              </a:gs>
              <a:gs pos="50000">
                <a:schemeClr val="accent1">
                  <a:tint val="38000"/>
                  <a:satMod val="250000"/>
                  <a:alpha val="90000"/>
                </a:schemeClr>
              </a:gs>
              <a:gs pos="95000">
                <a:schemeClr val="accent1">
                  <a:tint val="75000"/>
                  <a:satMod val="255000"/>
                  <a:alpha val="88000"/>
                </a:schemeClr>
              </a:gs>
              <a:gs pos="100000">
                <a:schemeClr val="accent1">
                  <a:tint val="100000"/>
                  <a:shade val="90000"/>
                  <a:satMod val="255000"/>
                  <a:alpha val="85000"/>
                </a:schemeClr>
              </a:gs>
            </a:gsLst>
            <a:path path="circle">
              <a:fillToRect l="25000" t="12500" r="75000" b="87500"/>
            </a:path>
          </a:gradFill>
          <a:ln w="2000" cap="rnd" cmpd="sng" algn="ctr">
            <a:solidFill>
              <a:schemeClr val="accent1">
                <a:shade val="90000"/>
                <a:satMod val="110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Oval 8"/>
          <p:cNvSpPr/>
          <p:nvPr/>
        </p:nvSpPr>
        <p:spPr>
          <a:xfrm>
            <a:off x="2408064" y="2745870"/>
            <a:ext cx="64008" cy="64008"/>
          </a:xfrm>
          <a:prstGeom prst="ellipse">
            <a:avLst/>
          </a:prstGeom>
          <a:noFill/>
          <a:ln w="12700" cap="rnd" cmpd="sng" algn="ctr">
            <a:solidFill>
              <a:schemeClr val="accent1">
                <a:shade val="75000"/>
                <a:alpha val="60000"/>
              </a:schemeClr>
            </a:solidFill>
            <a:prstDash val="solid"/>
          </a:ln>
          <a:effectLst/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3560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276088" y="1524000"/>
            <a:ext cx="3657600" cy="466344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3E7F3F-7EF1-4FC5-94CD-DBF53B1EB3C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160336"/>
            <a:ext cx="8229600" cy="1143000"/>
          </a:xfrm>
        </p:spPr>
        <p:txBody>
          <a:bodyPr anchor="ctr"/>
          <a:lstStyle>
            <a:lvl1pPr algn="ctr">
              <a:defRPr sz="4500" b="1" cap="none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63440" y="328278"/>
            <a:ext cx="4023360" cy="640080"/>
          </a:xfrm>
          <a:solidFill>
            <a:schemeClr val="bg1"/>
          </a:solidFill>
          <a:ln w="10795">
            <a:solidFill>
              <a:schemeClr val="bg1"/>
            </a:solidFill>
            <a:miter lim="800000"/>
          </a:ln>
        </p:spPr>
        <p:txBody>
          <a:bodyPr anchor="ctr"/>
          <a:lstStyle>
            <a:lvl1pPr marL="64008" indent="0" algn="l">
              <a:lnSpc>
                <a:spcPct val="100000"/>
              </a:lnSpc>
              <a:spcBef>
                <a:spcPts val="100"/>
              </a:spcBef>
              <a:buNone/>
              <a:defRPr sz="1900" b="0">
                <a:solidFill>
                  <a:schemeClr val="tx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969336"/>
            <a:ext cx="4023360" cy="4114800"/>
          </a:xfrm>
          <a:ln w="10795">
            <a:solidFill>
              <a:schemeClr val="bg1"/>
            </a:solidFill>
            <a:prstDash val="dash"/>
            <a:miter lim="800000"/>
          </a:ln>
        </p:spPr>
        <p:txBody>
          <a:bodyPr/>
          <a:lstStyle>
            <a:lvl1pPr marL="393192" indent="-274320">
              <a:lnSpc>
                <a:spcPct val="100000"/>
              </a:lnSpc>
              <a:spcBef>
                <a:spcPts val="700"/>
              </a:spcBef>
              <a:defRPr sz="2400"/>
            </a:lvl1pPr>
            <a:lvl2pPr>
              <a:lnSpc>
                <a:spcPct val="100000"/>
              </a:lnSpc>
              <a:spcBef>
                <a:spcPts val="700"/>
              </a:spcBef>
              <a:defRPr sz="2000"/>
            </a:lvl2pPr>
            <a:lvl3pPr>
              <a:lnSpc>
                <a:spcPct val="100000"/>
              </a:lnSpc>
              <a:spcBef>
                <a:spcPts val="700"/>
              </a:spcBef>
              <a:defRPr sz="1800"/>
            </a:lvl3pPr>
            <a:lvl4pPr>
              <a:lnSpc>
                <a:spcPct val="100000"/>
              </a:lnSpc>
              <a:spcBef>
                <a:spcPts val="700"/>
              </a:spcBef>
              <a:defRPr sz="1600"/>
            </a:lvl4pPr>
            <a:lvl5pPr>
              <a:lnSpc>
                <a:spcPct val="100000"/>
              </a:lnSpc>
              <a:spcBef>
                <a:spcPts val="700"/>
              </a:spcBef>
              <a:defRPr sz="16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F10E4D85-CFBD-4A61-B1EF-B1CC1B88203A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5608" y="274320"/>
            <a:ext cx="7498080" cy="1143000"/>
          </a:xfrm>
        </p:spPr>
        <p:txBody>
          <a:bodyPr anchor="ctr"/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E6326E4-DBD4-477F-BE56-046141F86FC3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1014984" y="0"/>
            <a:ext cx="8129016" cy="6858000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7066C2CE-F81A-4641-A3EC-48C1241CA9B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6" name="Rectangle 5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Ovr>
    <a:masterClrMapping/>
  </p:clrMapOvr>
  <p:transition>
    <p:random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6778"/>
            <a:ext cx="3810000" cy="1162050"/>
          </a:xfrm>
          <a:ln>
            <a:noFill/>
          </a:ln>
        </p:spPr>
        <p:txBody>
          <a:bodyPr anchor="b"/>
          <a:lstStyle>
            <a:lvl1pPr algn="l">
              <a:lnSpc>
                <a:spcPts val="2000"/>
              </a:lnSpc>
              <a:buNone/>
              <a:defRPr sz="2200" b="1" cap="all" baseline="0"/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457200" y="1406964"/>
            <a:ext cx="3810000" cy="698500"/>
          </a:xfrm>
        </p:spPr>
        <p:txBody>
          <a:bodyPr/>
          <a:lstStyle>
            <a:lvl1pPr marL="45720" indent="0">
              <a:lnSpc>
                <a:spcPct val="100000"/>
              </a:lnSpc>
              <a:spcBef>
                <a:spcPts val="0"/>
              </a:spcBef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457200" y="2133600"/>
            <a:ext cx="8153400" cy="399256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en-US"/>
              <a:t>Click to edit Master text styles</a:t>
            </a:r>
          </a:p>
          <a:p>
            <a:pPr lvl="1" eaLnBrk="1" latinLnBrk="0" hangingPunct="1"/>
            <a:r>
              <a:rPr lang="en-US"/>
              <a:t>Second level</a:t>
            </a:r>
          </a:p>
          <a:p>
            <a:pPr lvl="2" eaLnBrk="1" latinLnBrk="0" hangingPunct="1"/>
            <a:r>
              <a:rPr lang="en-US"/>
              <a:t>Third level</a:t>
            </a:r>
          </a:p>
          <a:p>
            <a:pPr lvl="3" eaLnBrk="1" latinLnBrk="0" hangingPunct="1"/>
            <a:r>
              <a:rPr lang="en-US"/>
              <a:t>Fourth level</a:t>
            </a:r>
          </a:p>
          <a:p>
            <a:pPr lvl="4" eaLnBrk="1" latinLnBrk="0" hangingPunct="1"/>
            <a:r>
              <a:rPr lang="en-US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D48A830E-468A-4D27-8C22-9F823A5A947F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random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86896" y="1066800"/>
            <a:ext cx="2743200" cy="1981200"/>
          </a:xfrm>
        </p:spPr>
        <p:txBody>
          <a:bodyPr anchor="b">
            <a:noAutofit/>
          </a:bodyPr>
          <a:lstStyle>
            <a:lvl1pPr algn="l">
              <a:buNone/>
              <a:defRPr sz="2100" b="1">
                <a:effectLst/>
              </a:defRPr>
            </a:lvl1pPr>
            <a:extLst/>
          </a:lstStyle>
          <a:p>
            <a:r>
              <a:rPr kumimoji="0" lang="en-US"/>
              <a:t>Click to edit Master title style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D963FFF-4134-4832-B670-FF2B672A4552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762000" y="1066800"/>
            <a:ext cx="4572000" cy="4572000"/>
          </a:xfrm>
          <a:prstGeom prst="rect">
            <a:avLst/>
          </a:prstGeom>
          <a:solidFill>
            <a:srgbClr val="FFFFFF"/>
          </a:solidFill>
          <a:ln w="88900" cap="sq">
            <a:solidFill>
              <a:srgbClr val="FFFFFF"/>
            </a:solidFill>
            <a:miter lim="800000"/>
          </a:ln>
          <a:effectLst>
            <a:outerShdw blurRad="55500" dist="18500" dir="5400000" algn="tl" rotWithShape="0">
              <a:srgbClr val="000000">
                <a:alpha val="35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 contourW="635">
            <a:bevelT w="25400" h="19050"/>
            <a:contourClr>
              <a:srgbClr val="969696"/>
            </a:contourClr>
          </a:sp3d>
        </p:spPr>
        <p:txBody>
          <a:bodyPr lIns="91440" tIns="274320" rtlCol="0" anchor="t">
            <a:normAutofit/>
          </a:bodyPr>
          <a:lstStyle/>
          <a:p>
            <a:pPr marL="0" indent="-283464" algn="l" rtl="0" eaLnBrk="1" latinLnBrk="0" hangingPunct="1">
              <a:lnSpc>
                <a:spcPts val="3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</a:pPr>
            <a:endParaRPr kumimoji="0" lang="en-US" sz="3200" kern="120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838200" y="1143003"/>
            <a:ext cx="4419600" cy="3514531"/>
          </a:xfrm>
          <a:prstGeom prst="roundRect">
            <a:avLst>
              <a:gd name="adj" fmla="val 783"/>
            </a:avLst>
          </a:prstGeom>
          <a:solidFill>
            <a:schemeClr val="bg2"/>
          </a:solidFill>
          <a:ln w="127000">
            <a:noFill/>
            <a:miter lim="800000"/>
          </a:ln>
          <a:effectLst/>
        </p:spPr>
        <p:txBody>
          <a:bodyPr lIns="91440" tIns="274320" anchor="t"/>
          <a:lstStyle>
            <a:lvl1pPr indent="0">
              <a:buNone/>
              <a:defRPr sz="3200"/>
            </a:lvl1pPr>
            <a:extLst/>
          </a:lstStyle>
          <a:p>
            <a:pPr marL="0" algn="l" eaLnBrk="1" latinLnBrk="0" hangingPunct="1"/>
            <a:r>
              <a:rPr kumimoji="0" lang="en-US"/>
              <a:t>Click icon to add picture</a:t>
            </a:r>
            <a:endParaRPr kumimoji="0" lang="en-US" dirty="0"/>
          </a:p>
        </p:txBody>
      </p:sp>
      <p:sp>
        <p:nvSpPr>
          <p:cNvPr id="9" name="Flowchart: Process 8"/>
          <p:cNvSpPr/>
          <p:nvPr/>
        </p:nvSpPr>
        <p:spPr>
          <a:xfrm rot="19468671">
            <a:off x="396725" y="954341"/>
            <a:ext cx="685800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shade val="90000"/>
                <a:satMod val="200000"/>
                <a:alpha val="4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Flowchart: Process 9"/>
          <p:cNvSpPr/>
          <p:nvPr/>
        </p:nvSpPr>
        <p:spPr>
          <a:xfrm rot="2103354" flipH="1">
            <a:off x="5003667" y="936786"/>
            <a:ext cx="649224" cy="204310"/>
          </a:xfrm>
          <a:prstGeom prst="flowChartProcess">
            <a:avLst/>
          </a:prstGeom>
          <a:solidFill>
            <a:srgbClr val="FBFBFB">
              <a:alpha val="45098"/>
            </a:srgbClr>
          </a:solidFill>
          <a:ln w="6350" cap="rnd" cmpd="sng" algn="ctr">
            <a:solidFill>
              <a:srgbClr val="FFFFFF">
                <a:alpha val="100000"/>
              </a:srgbClr>
            </a:solidFill>
            <a:prstDash val="solid"/>
          </a:ln>
          <a:effectLst>
            <a:outerShdw blurRad="25400" dist="25400" dir="3300000" sx="96000" sy="96000" algn="tl" rotWithShape="0">
              <a:schemeClr val="bg2">
                <a:alpha val="20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800600"/>
            <a:ext cx="4419600" cy="762000"/>
          </a:xfrm>
        </p:spPr>
        <p:txBody>
          <a:bodyPr anchor="ctr"/>
          <a:lstStyle>
            <a:lvl1pPr marL="0" indent="0" algn="l">
              <a:lnSpc>
                <a:spcPts val="1600"/>
              </a:lnSpc>
              <a:spcBef>
                <a:spcPts val="0"/>
              </a:spcBef>
              <a:buNone/>
              <a:defRPr sz="1400">
                <a:solidFill>
                  <a:srgbClr val="777777"/>
                </a:solidFill>
              </a:defRPr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en-US"/>
              <a:t>Click to edit Master text styles</a:t>
            </a:r>
          </a:p>
        </p:txBody>
      </p:sp>
    </p:spTree>
  </p:cSld>
  <p:clrMapOvr>
    <a:masterClrMapping/>
  </p:clrMapOvr>
  <p:transition>
    <p:random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e 6"/>
          <p:cNvSpPr/>
          <p:nvPr/>
        </p:nvSpPr>
        <p:spPr>
          <a:xfrm>
            <a:off x="-815927" y="-815922"/>
            <a:ext cx="1638887" cy="1638887"/>
          </a:xfrm>
          <a:prstGeom prst="pie">
            <a:avLst>
              <a:gd name="adj1" fmla="val 0"/>
              <a:gd name="adj2" fmla="val 5402120"/>
            </a:avLst>
          </a:prstGeom>
          <a:solidFill>
            <a:schemeClr val="bg2">
              <a:tint val="18000"/>
              <a:satMod val="220000"/>
              <a:alpha val="33000"/>
            </a:schemeClr>
          </a:solidFill>
          <a:ln w="3175" cap="rnd" cmpd="sng" algn="ctr">
            <a:solidFill>
              <a:schemeClr val="bg2">
                <a:shade val="70000"/>
                <a:satMod val="200000"/>
                <a:alpha val="100000"/>
              </a:schemeClr>
            </a:solidFill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Oval 7"/>
          <p:cNvSpPr/>
          <p:nvPr/>
        </p:nvSpPr>
        <p:spPr>
          <a:xfrm>
            <a:off x="168816" y="21102"/>
            <a:ext cx="1702191" cy="1702191"/>
          </a:xfrm>
          <a:prstGeom prst="ellipse">
            <a:avLst/>
          </a:prstGeom>
          <a:noFill/>
          <a:ln w="27305" cap="rnd" cmpd="sng" algn="ctr">
            <a:solidFill>
              <a:schemeClr val="bg2">
                <a:tint val="45000"/>
                <a:satMod val="325000"/>
                <a:alpha val="100000"/>
              </a:schemeClr>
            </a:solidFill>
            <a:prstDash val="solid"/>
          </a:ln>
          <a:effectLst>
            <a:outerShdw blurRad="25400" dist="25400" dir="5400000" algn="tl" rotWithShape="0">
              <a:schemeClr val="bg2">
                <a:shade val="50000"/>
                <a:satMod val="150000"/>
                <a:alpha val="8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Donut 10"/>
          <p:cNvSpPr/>
          <p:nvPr/>
        </p:nvSpPr>
        <p:spPr>
          <a:xfrm rot="2315675">
            <a:off x="182881" y="1055077"/>
            <a:ext cx="1125717" cy="1102624"/>
          </a:xfrm>
          <a:prstGeom prst="donut">
            <a:avLst>
              <a:gd name="adj" fmla="val 11833"/>
            </a:avLst>
          </a:prstGeom>
          <a:gradFill rotWithShape="1">
            <a:gsLst>
              <a:gs pos="0">
                <a:schemeClr val="bg2">
                  <a:tint val="10000"/>
                  <a:shade val="99000"/>
                  <a:satMod val="355000"/>
                  <a:alpha val="70000"/>
                </a:schemeClr>
              </a:gs>
              <a:gs pos="70000">
                <a:schemeClr val="bg2">
                  <a:tint val="6000"/>
                  <a:shade val="100000"/>
                  <a:satMod val="400000"/>
                  <a:alpha val="55000"/>
                </a:schemeClr>
              </a:gs>
              <a:gs pos="100000">
                <a:schemeClr val="bg2">
                  <a:tint val="100000"/>
                  <a:shade val="75000"/>
                  <a:satMod val="370000"/>
                  <a:alpha val="60000"/>
                </a:schemeClr>
              </a:gs>
            </a:gsLst>
            <a:path path="circle">
              <a:fillToRect l="-407500" t="-50000" r="507500" b="150000"/>
            </a:path>
          </a:gradFill>
          <a:ln w="7350" cap="rnd" cmpd="sng" algn="ctr">
            <a:solidFill>
              <a:schemeClr val="bg2">
                <a:shade val="60000"/>
                <a:satMod val="220000"/>
                <a:alpha val="100000"/>
              </a:schemeClr>
            </a:solidFill>
            <a:prstDash val="solid"/>
          </a:ln>
          <a:effectLst>
            <a:outerShdw blurRad="12700" dist="15000" dir="4500000" algn="tl" rotWithShape="0">
              <a:schemeClr val="bg2">
                <a:shade val="10000"/>
                <a:satMod val="200000"/>
                <a:alpha val="3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ectangle 11"/>
          <p:cNvSpPr/>
          <p:nvPr/>
        </p:nvSpPr>
        <p:spPr>
          <a:xfrm>
            <a:off x="1012873" y="-54"/>
            <a:ext cx="8131127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5" name="Title Placeholder 4"/>
          <p:cNvSpPr>
            <a:spLocks noGrp="1"/>
          </p:cNvSpPr>
          <p:nvPr>
            <p:ph type="title"/>
          </p:nvPr>
        </p:nvSpPr>
        <p:spPr>
          <a:xfrm>
            <a:off x="1435608" y="274638"/>
            <a:ext cx="7498080" cy="1143000"/>
          </a:xfrm>
          <a:prstGeom prst="rect">
            <a:avLst/>
          </a:prstGeom>
        </p:spPr>
        <p:txBody>
          <a:bodyPr anchor="ctr">
            <a:normAutofit/>
          </a:bodyPr>
          <a:lstStyle/>
          <a:p>
            <a:r>
              <a:rPr kumimoji="0" lang="en-US"/>
              <a:t>Click to edit Master title style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idx="1"/>
          </p:nvPr>
        </p:nvSpPr>
        <p:spPr>
          <a:xfrm>
            <a:off x="1435608" y="1447800"/>
            <a:ext cx="7498080" cy="4800600"/>
          </a:xfrm>
          <a:prstGeom prst="rect">
            <a:avLst/>
          </a:prstGeom>
        </p:spPr>
        <p:txBody>
          <a:bodyPr>
            <a:normAutofit/>
          </a:bodyPr>
          <a:lstStyle/>
          <a:p>
            <a:pPr marL="365760" lvl="0" indent="-283464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</a:pPr>
            <a:r>
              <a:rPr kumimoji="0" lang="en-US"/>
              <a:t>Click to edit Master text styles</a:t>
            </a:r>
          </a:p>
          <a:p>
            <a:pPr marL="639763" lvl="1" indent="-236538" algn="l" rtl="0" eaLnBrk="0" fontAlgn="base" latinLnBrk="0" hangingPunct="0">
              <a:lnSpc>
                <a:spcPct val="100000"/>
              </a:lnSpc>
              <a:spcBef>
                <a:spcPts val="550"/>
              </a:spcBef>
              <a:spcAft>
                <a:spcPct val="0"/>
              </a:spcAft>
              <a:buClr>
                <a:schemeClr val="accent1"/>
              </a:buClr>
              <a:buFont typeface="Verdana" pitchFamily="34" charset="0"/>
              <a:buChar char="◦"/>
            </a:pPr>
            <a:r>
              <a:rPr kumimoji="0" lang="en-US"/>
              <a:t>Second level</a:t>
            </a:r>
          </a:p>
          <a:p>
            <a:pPr marL="885825" lvl="2" indent="-228600" algn="l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 2" pitchFamily="18" charset="2"/>
              <a:buChar char=""/>
            </a:pPr>
            <a:r>
              <a:rPr kumimoji="0" lang="en-US"/>
              <a:t>Third level</a:t>
            </a:r>
          </a:p>
          <a:p>
            <a:pPr lvl="3" eaLnBrk="1" latinLnBrk="0" hangingPunct="1"/>
            <a:r>
              <a:rPr kumimoji="0" lang="en-US"/>
              <a:t>Fourth level</a:t>
            </a:r>
          </a:p>
          <a:p>
            <a:pPr lvl="4" eaLnBrk="1" latinLnBrk="0" hangingPunct="1"/>
            <a:r>
              <a:rPr kumimoji="0" lang="en-US"/>
              <a:t>Fifth level</a:t>
            </a:r>
          </a:p>
        </p:txBody>
      </p:sp>
      <p:sp>
        <p:nvSpPr>
          <p:cNvPr id="24" name="Date Placeholder 23"/>
          <p:cNvSpPr>
            <a:spLocks noGrp="1"/>
          </p:cNvSpPr>
          <p:nvPr>
            <p:ph type="dt" sz="half" idx="2"/>
          </p:nvPr>
        </p:nvSpPr>
        <p:spPr>
          <a:xfrm>
            <a:off x="3581400" y="6305550"/>
            <a:ext cx="2133600" cy="476250"/>
          </a:xfrm>
          <a:prstGeom prst="rect">
            <a:avLst/>
          </a:prstGeom>
        </p:spPr>
        <p:txBody>
          <a:bodyPr anchor="b"/>
          <a:lstStyle>
            <a:lvl1pPr algn="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3"/>
          </p:nvPr>
        </p:nvSpPr>
        <p:spPr>
          <a:xfrm>
            <a:off x="5715000" y="6305550"/>
            <a:ext cx="2895600" cy="476250"/>
          </a:xfrm>
          <a:prstGeom prst="rect">
            <a:avLst/>
          </a:prstGeom>
        </p:spPr>
        <p:txBody>
          <a:bodyPr anchor="b"/>
          <a:lstStyle>
            <a:lvl1pPr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endParaRPr lang="en-US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4"/>
          </p:nvPr>
        </p:nvSpPr>
        <p:spPr>
          <a:xfrm>
            <a:off x="8613648" y="6305550"/>
            <a:ext cx="457200" cy="476250"/>
          </a:xfrm>
          <a:prstGeom prst="rect">
            <a:avLst/>
          </a:prstGeom>
        </p:spPr>
        <p:txBody>
          <a:bodyPr anchor="b"/>
          <a:lstStyle>
            <a:lvl1pPr algn="ctr" eaLnBrk="1" latinLnBrk="0" hangingPunct="1">
              <a:defRPr kumimoji="0" sz="1200">
                <a:solidFill>
                  <a:schemeClr val="bg2">
                    <a:shade val="50000"/>
                    <a:satMod val="200000"/>
                  </a:schemeClr>
                </a:solidFill>
                <a:effectLst/>
              </a:defRPr>
            </a:lvl1pPr>
            <a:extLst/>
          </a:lstStyle>
          <a:p>
            <a:pPr>
              <a:defRPr/>
            </a:pPr>
            <a:fld id="{9AFEC012-15DC-4BC4-B389-B831C4944F65}" type="slidenum">
              <a:rPr lang="en-US" smtClean="0"/>
              <a:pPr>
                <a:defRPr/>
              </a:pPr>
              <a:t>‹#›</a:t>
            </a:fld>
            <a:endParaRPr lang="en-US"/>
          </a:p>
        </p:txBody>
      </p:sp>
      <p:sp>
        <p:nvSpPr>
          <p:cNvPr id="15" name="Rectangle 14"/>
          <p:cNvSpPr/>
          <p:nvPr/>
        </p:nvSpPr>
        <p:spPr bwMode="invGray">
          <a:xfrm>
            <a:off x="1014984" y="-54"/>
            <a:ext cx="73152" cy="6858054"/>
          </a:xfrm>
          <a:prstGeom prst="rect">
            <a:avLst/>
          </a:prstGeom>
          <a:solidFill>
            <a:schemeClr val="bg1"/>
          </a:solidFill>
          <a:ln w="25400" cap="rnd" cmpd="sng" algn="ctr">
            <a:noFill/>
            <a:prstDash val="solid"/>
          </a:ln>
          <a:effectLst>
            <a:outerShdw blurRad="38550" dist="38000" dir="10800000" algn="tl" rotWithShape="0">
              <a:schemeClr val="bg2">
                <a:shade val="20000"/>
                <a:satMod val="110000"/>
                <a:alpha val="25000"/>
              </a:schemeClr>
            </a:outerShdw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7" r:id="rId1"/>
    <p:sldLayoutId id="2147483708" r:id="rId2"/>
    <p:sldLayoutId id="2147483709" r:id="rId3"/>
    <p:sldLayoutId id="2147483710" r:id="rId4"/>
    <p:sldLayoutId id="2147483711" r:id="rId5"/>
    <p:sldLayoutId id="2147483712" r:id="rId6"/>
    <p:sldLayoutId id="2147483713" r:id="rId7"/>
    <p:sldLayoutId id="2147483714" r:id="rId8"/>
    <p:sldLayoutId id="2147483715" r:id="rId9"/>
    <p:sldLayoutId id="2147483716" r:id="rId10"/>
    <p:sldLayoutId id="2147483717" r:id="rId11"/>
    <p:sldLayoutId id="2147483718" r:id="rId12"/>
  </p:sldLayoutIdLst>
  <p:transition>
    <p:random/>
  </p:transition>
  <p:txStyles>
    <p:titleStyle>
      <a:lvl1pPr algn="l" rtl="0" eaLnBrk="1" latinLnBrk="0" hangingPunct="1">
        <a:spcBef>
          <a:spcPct val="0"/>
        </a:spcBef>
        <a:buNone/>
        <a:defRPr kumimoji="0" sz="3600" b="1" i="0" kern="1200">
          <a:solidFill>
            <a:schemeClr val="tx2">
              <a:satMod val="130000"/>
            </a:schemeClr>
          </a:solidFill>
          <a:effectLst>
            <a:outerShdw blurRad="50000" dist="30000" dir="5400000" algn="tl" rotWithShape="0">
              <a:srgbClr val="000000">
                <a:alpha val="30000"/>
              </a:srgbClr>
            </a:outerShdw>
          </a:effectLst>
          <a:latin typeface="Arial Unicode MS"/>
          <a:ea typeface="+mj-ea"/>
          <a:cs typeface="+mj-cs"/>
        </a:defRPr>
      </a:lvl1pPr>
      <a:extLst/>
    </p:titleStyle>
    <p:bodyStyle>
      <a:lvl1pPr marL="365760" indent="-283464" algn="l" rtl="0" eaLnBrk="1" latinLnBrk="0" hangingPunct="1">
        <a:lnSpc>
          <a:spcPct val="100000"/>
        </a:lnSpc>
        <a:spcBef>
          <a:spcPts val="600"/>
        </a:spcBef>
        <a:buClr>
          <a:schemeClr val="accent1"/>
        </a:buClr>
        <a:buSzPct val="80000"/>
        <a:buFont typeface="Wingdings 2"/>
        <a:buChar char=""/>
        <a:defRPr kumimoji="0" lang="en-US" sz="2800" kern="1200" smtClean="0">
          <a:solidFill>
            <a:schemeClr val="tx1"/>
          </a:solidFill>
          <a:latin typeface="Avenir Medium"/>
          <a:ea typeface="+mn-ea"/>
          <a:cs typeface="+mn-cs"/>
        </a:defRPr>
      </a:lvl1pPr>
      <a:lvl2pPr marL="860425" indent="-457200" algn="l" rtl="0" eaLnBrk="1" latinLnBrk="0" hangingPunct="1">
        <a:lnSpc>
          <a:spcPct val="100000"/>
        </a:lnSpc>
        <a:spcBef>
          <a:spcPts val="550"/>
        </a:spcBef>
        <a:buClr>
          <a:schemeClr val="accent1"/>
        </a:buClr>
        <a:buFont typeface="Verdana"/>
        <a:buChar char="◦"/>
        <a:defRPr kumimoji="0" lang="en-US" sz="2400" kern="1200" smtClean="0">
          <a:solidFill>
            <a:schemeClr val="tx1"/>
          </a:solidFill>
          <a:latin typeface="Arial"/>
          <a:ea typeface="+mn-ea"/>
          <a:cs typeface="+mn-cs"/>
        </a:defRPr>
      </a:lvl2pPr>
      <a:lvl3pPr marL="1000125" indent="-342900" algn="l" rtl="0" eaLnBrk="1" latinLnBrk="0" hangingPunct="1">
        <a:lnSpc>
          <a:spcPct val="100000"/>
        </a:lnSpc>
        <a:spcBef>
          <a:spcPct val="20000"/>
        </a:spcBef>
        <a:buClr>
          <a:schemeClr val="accent2"/>
        </a:buClr>
        <a:buFont typeface="Wingdings 2"/>
        <a:buChar char=""/>
        <a:defRPr kumimoji="0" lang="en-US" sz="2200" kern="1200" smtClean="0">
          <a:solidFill>
            <a:schemeClr val="tx1"/>
          </a:solidFill>
          <a:latin typeface="Book Antiqua"/>
          <a:ea typeface="+mn-ea"/>
          <a:cs typeface="+mn-cs"/>
        </a:defRPr>
      </a:lvl3pPr>
      <a:lvl4pPr marL="1097280" indent="-173736" algn="l" rtl="0" eaLnBrk="1" latinLnBrk="0" hangingPunct="1">
        <a:lnSpc>
          <a:spcPct val="100000"/>
        </a:lnSpc>
        <a:spcBef>
          <a:spcPct val="20000"/>
        </a:spcBef>
        <a:buClr>
          <a:schemeClr val="accent3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298448" indent="-182880" algn="l" rtl="0" eaLnBrk="1" latinLnBrk="0" hangingPunct="1">
        <a:lnSpc>
          <a:spcPct val="100000"/>
        </a:lnSpc>
        <a:spcBef>
          <a:spcPct val="20000"/>
        </a:spcBef>
        <a:buClr>
          <a:schemeClr val="accent4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508760" indent="-182880" algn="l" rtl="0" eaLnBrk="1" latinLnBrk="0" hangingPunct="1">
        <a:lnSpc>
          <a:spcPct val="100000"/>
        </a:lnSpc>
        <a:spcBef>
          <a:spcPct val="20000"/>
        </a:spcBef>
        <a:buClr>
          <a:schemeClr val="accent5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171907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1920240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2130552" indent="-182880" algn="l" rtl="0" eaLnBrk="1" latinLnBrk="0" hangingPunct="1">
        <a:lnSpc>
          <a:spcPct val="100000"/>
        </a:lnSpc>
        <a:spcBef>
          <a:spcPct val="20000"/>
        </a:spcBef>
        <a:buClr>
          <a:schemeClr val="accent6"/>
        </a:buClr>
        <a:buFont typeface="Wingdings 2"/>
        <a:buChar char="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robomongo.org/download" TargetMode="External"/><Relationship Id="rId2" Type="http://schemas.openxmlformats.org/officeDocument/2006/relationships/hyperlink" Target="http://docs.mongodb.org/manual/reference/mongo-shell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www.mongodb.com/products/compass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docs.mongodb.org/manual/reference/sql-aggregation-comparison/" TargetMode="External"/><Relationship Id="rId2" Type="http://schemas.openxmlformats.org/officeDocument/2006/relationships/hyperlink" Target="https://docs.mongodb.com/manual/aggregation/" TargetMode="External"/><Relationship Id="rId1" Type="http://schemas.openxmlformats.org/officeDocument/2006/relationships/slideLayout" Target="../slideLayouts/slideLayout1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://www.mongodb.com/presentations/aggregation-framework-0" TargetMode="External"/><Relationship Id="rId2" Type="http://schemas.openxmlformats.org/officeDocument/2006/relationships/hyperlink" Target="https://www.youtube.com/watch?v=A3jvoE0jGdE&amp;list=PLWkguCWKqN9OwcbdYm4nUIXnA2IoXX0LI" TargetMode="External"/><Relationship Id="rId1" Type="http://schemas.openxmlformats.org/officeDocument/2006/relationships/slideLayout" Target="../slideLayouts/slideLayout12.xml"/><Relationship Id="rId4" Type="http://schemas.openxmlformats.org/officeDocument/2006/relationships/hyperlink" Target="http://www.mongodb.com/presentations/aggregation-framework-1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3GHZd0zv170" TargetMode="External"/><Relationship Id="rId2" Type="http://schemas.openxmlformats.org/officeDocument/2006/relationships/hyperlink" Target="https://www.youtube.com/watch?v=leNCfU5SYR8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youtube.com/watch?v=8CZs-0it9r4" TargetMode="External"/><Relationship Id="rId4" Type="http://schemas.openxmlformats.org/officeDocument/2006/relationships/hyperlink" Target="https://www.youtube.com/watch?v=bxw1AkH2aM4" TargetMode="Externa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dAN76_47WtA" TargetMode="External"/><Relationship Id="rId2" Type="http://schemas.openxmlformats.org/officeDocument/2006/relationships/hyperlink" Target="https://www.youtube.com/watch?v=mHeP5IbozDU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mongodb.com/presentations/best-practices-for-migrating-from-rdbms-to-mongodb" TargetMode="External"/><Relationship Id="rId4" Type="http://schemas.openxmlformats.org/officeDocument/2006/relationships/hyperlink" Target="https://www.mongodb.com/presentations/back-to-basics-schema-design-basics" TargetMode="Externa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mongodb.org/manual/reference/sql-comparison/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MgZrTK595kM" TargetMode="External"/><Relationship Id="rId2" Type="http://schemas.openxmlformats.org/officeDocument/2006/relationships/hyperlink" Target="https://www.youtube.com/watch?v=UJQiGBDKXY0" TargetMode="External"/><Relationship Id="rId1" Type="http://schemas.openxmlformats.org/officeDocument/2006/relationships/slideLayout" Target="../slideLayouts/slideLayout12.xml"/><Relationship Id="rId6" Type="http://schemas.openxmlformats.org/officeDocument/2006/relationships/hyperlink" Target="https://www.youtube.com/watch?v=wl7ccAXwnqg" TargetMode="External"/><Relationship Id="rId5" Type="http://schemas.openxmlformats.org/officeDocument/2006/relationships/hyperlink" Target="https://docs.mongodb.com/manual/installation/" TargetMode="External"/><Relationship Id="rId4" Type="http://schemas.openxmlformats.org/officeDocument/2006/relationships/hyperlink" Target="https://medium.com/@fabianbosler/install-mongodb-d5cc6f6191a4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utorialspoint.com/mongodb/index.htm" TargetMode="External"/><Relationship Id="rId2" Type="http://schemas.openxmlformats.org/officeDocument/2006/relationships/hyperlink" Target="https://www.youtube.com/playlist?list=PLWkguCWKqN9OumKjTAzbpsFFBBeem23xQ" TargetMode="External"/><Relationship Id="rId1" Type="http://schemas.openxmlformats.org/officeDocument/2006/relationships/slideLayout" Target="../slideLayouts/slideLayout12.xml"/><Relationship Id="rId5" Type="http://schemas.openxmlformats.org/officeDocument/2006/relationships/hyperlink" Target="https://www.qhmit.com/mongodb/tutorial/" TargetMode="External"/><Relationship Id="rId4" Type="http://schemas.openxmlformats.org/officeDocument/2006/relationships/hyperlink" Target="https://studio3t.com/knowledge-base/articles/mongodb-getting-started/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mongodb.com/presentations/scalability-through-replication-and-sharding" TargetMode="Externa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762000" y="2057400"/>
            <a:ext cx="8458200" cy="2209800"/>
          </a:xfrm>
        </p:spPr>
        <p:txBody>
          <a:bodyPr anchor="b">
            <a:noAutofit/>
          </a:bodyPr>
          <a:lstStyle/>
          <a:p>
            <a:pPr algn="ctr">
              <a:defRPr/>
            </a:pPr>
            <a:r>
              <a:rPr lang="en-US" sz="5400" b="1" dirty="0">
                <a:latin typeface="Calisto MT" pitchFamily="18" charset="0"/>
                <a:ea typeface="Batang" pitchFamily="18" charset="-127"/>
              </a:rPr>
              <a:t>Polyglot Persistence and Big Data</a:t>
            </a:r>
            <a:endParaRPr sz="5400" b="1" dirty="0">
              <a:latin typeface="Calisto MT" pitchFamily="18" charset="0"/>
              <a:ea typeface="Batang" pitchFamily="18" charset="-127"/>
            </a:endParaRPr>
          </a:p>
        </p:txBody>
      </p:sp>
      <p:sp>
        <p:nvSpPr>
          <p:cNvPr id="205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990600" y="4572001"/>
            <a:ext cx="7899187" cy="1143000"/>
          </a:xfr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algn="ctr">
              <a:defRPr/>
            </a:pPr>
            <a:r>
              <a:rPr lang="en-US" sz="4400" b="1" dirty="0">
                <a:latin typeface="Gabriola"/>
                <a:cs typeface="Gabriola"/>
              </a:rPr>
              <a:t>Document Databases. MongoDB</a:t>
            </a:r>
          </a:p>
        </p:txBody>
      </p:sp>
      <p:pic>
        <p:nvPicPr>
          <p:cNvPr id="5" name="Picture 2" descr="logouaic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7152" y="337112"/>
            <a:ext cx="958644" cy="958644"/>
          </a:xfrm>
          <a:prstGeom prst="rect">
            <a:avLst/>
          </a:prstGeom>
          <a:noFill/>
        </p:spPr>
      </p:pic>
      <p:pic>
        <p:nvPicPr>
          <p:cNvPr id="6" name="Picture 4" descr="http://www.feaa.uaic.ro/assets/img/logo-feaa-top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629400" y="304800"/>
            <a:ext cx="2362575" cy="752910"/>
          </a:xfrm>
          <a:prstGeom prst="rect">
            <a:avLst/>
          </a:prstGeom>
          <a:noFill/>
        </p:spPr>
      </p:pic>
      <p:sp>
        <p:nvSpPr>
          <p:cNvPr id="7" name="Rectangle 3"/>
          <p:cNvSpPr txBox="1">
            <a:spLocks noChangeArrowheads="1"/>
          </p:cNvSpPr>
          <p:nvPr/>
        </p:nvSpPr>
        <p:spPr>
          <a:xfrm>
            <a:off x="0" y="5943601"/>
            <a:ext cx="66040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0" rIns="91440" bIns="45720" numCol="1" anchor="ctr" anchorCtr="0" compatLnSpc="1">
            <a:prstTxWarp prst="textNoShape">
              <a:avLst/>
            </a:prstTxWarp>
            <a:normAutofit/>
          </a:bodyPr>
          <a:lstStyle>
            <a:lvl1pPr marL="27432" indent="0" algn="l" rtl="0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None/>
              <a:defRPr kumimoji="0" sz="2600" kern="1200">
                <a:solidFill>
                  <a:schemeClr val="tx2">
                    <a:shade val="30000"/>
                    <a:satMod val="1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rtl="0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None/>
              <a:defRPr kumimoji="0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2"/>
              </a:buClr>
              <a:buFont typeface="Wingdings 2"/>
              <a:buNone/>
              <a:defRPr kumimoji="0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3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4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rtl="0" eaLnBrk="1" latinLnBrk="0" hangingPunct="1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None/>
              <a:defRPr kumimoji="0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  <a:extLst/>
          </a:lstStyle>
          <a:p>
            <a:pPr fontAlgn="auto">
              <a:spcAft>
                <a:spcPts val="0"/>
              </a:spcAft>
              <a:defRPr/>
            </a:pPr>
            <a:r>
              <a:rPr lang="en-US" sz="2400" b="1" dirty="0">
                <a:latin typeface="Gabriola" pitchFamily="82" charset="0"/>
                <a:cs typeface="Vani" pitchFamily="34" charset="0"/>
              </a:rPr>
              <a:t>By Marin Fotache	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90600" y="304800"/>
            <a:ext cx="5257800" cy="7637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Al.I. Cuza </a:t>
            </a:r>
            <a:r>
              <a:rPr lang="en-US" sz="1400" dirty="0">
                <a:latin typeface="Segoe UI Semibold" pitchFamily="34" charset="0"/>
              </a:rPr>
              <a:t>University of </a:t>
            </a:r>
            <a:r>
              <a:rPr lang="ro-RO" sz="1400" dirty="0">
                <a:latin typeface="Segoe UI Semibold" pitchFamily="34" charset="0"/>
              </a:rPr>
              <a:t>Iași </a:t>
            </a:r>
          </a:p>
          <a:p>
            <a:pPr>
              <a:buNone/>
            </a:pPr>
            <a:r>
              <a:rPr lang="ro-RO" sz="1400" dirty="0">
                <a:latin typeface="Segoe UI Semibold" pitchFamily="34" charset="0"/>
              </a:rPr>
              <a:t>Facult</a:t>
            </a:r>
            <a:r>
              <a:rPr lang="en-US" sz="1400" dirty="0">
                <a:latin typeface="Segoe UI Semibold" pitchFamily="34" charset="0"/>
              </a:rPr>
              <a:t>y of Economics</a:t>
            </a:r>
            <a:r>
              <a:rPr lang="ro-RO" sz="1400" dirty="0">
                <a:latin typeface="Segoe UI Semibold" pitchFamily="34" charset="0"/>
              </a:rPr>
              <a:t> </a:t>
            </a:r>
            <a:r>
              <a:rPr lang="en-US" sz="1400" dirty="0">
                <a:latin typeface="Segoe UI Semibold" pitchFamily="34" charset="0"/>
              </a:rPr>
              <a:t>and Business</a:t>
            </a:r>
            <a:r>
              <a:rPr lang="ro-RO" sz="1400" dirty="0">
                <a:latin typeface="Segoe UI Semibold" pitchFamily="34" charset="0"/>
              </a:rPr>
              <a:t> Administra</a:t>
            </a:r>
            <a:r>
              <a:rPr lang="en-US" sz="1400" dirty="0" err="1">
                <a:latin typeface="Segoe UI Semibold" pitchFamily="34" charset="0"/>
              </a:rPr>
              <a:t>tion</a:t>
            </a:r>
            <a:endParaRPr lang="ro-RO" sz="1400" dirty="0">
              <a:latin typeface="Segoe UI Semibold" pitchFamily="34" charset="0"/>
            </a:endParaRPr>
          </a:p>
          <a:p>
            <a:pPr>
              <a:buNone/>
            </a:pPr>
            <a:r>
              <a:rPr lang="en-US" sz="1400" dirty="0">
                <a:latin typeface="Segoe UI Semibold" pitchFamily="34" charset="0"/>
              </a:rPr>
              <a:t>Department of Accounting, Information Systems and Statistics </a:t>
            </a:r>
          </a:p>
        </p:txBody>
      </p:sp>
    </p:spTree>
  </p:cSld>
  <p:clrMapOvr>
    <a:masterClrMapping/>
  </p:clrMapOvr>
  <p:transition>
    <p:random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Entries on a Social News Site - relational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157025"/>
            <a:ext cx="6536903" cy="5668592"/>
          </a:xfrm>
          <a:prstGeom prst="rect">
            <a:avLst/>
          </a:prstGeom>
        </p:spPr>
      </p:pic>
      <p:sp>
        <p:nvSpPr>
          <p:cNvPr id="5" name="Text Placeholder 2"/>
          <p:cNvSpPr txBox="1">
            <a:spLocks/>
          </p:cNvSpPr>
          <p:nvPr/>
        </p:nvSpPr>
        <p:spPr>
          <a:xfrm>
            <a:off x="6488222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3996878092"/>
      </p:ext>
    </p:extLst>
  </p:cSld>
  <p:clrMapOvr>
    <a:masterClrMapping/>
  </p:clrMapOvr>
  <p:transition>
    <p:random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 Document Associated to an Entry on a Social News Site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5" name="Text Placeholder 2"/>
          <p:cNvSpPr txBox="1">
            <a:spLocks/>
          </p:cNvSpPr>
          <p:nvPr/>
        </p:nvSpPr>
        <p:spPr>
          <a:xfrm>
            <a:off x="7239000" y="1066800"/>
            <a:ext cx="1752600" cy="990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</a:t>
            </a:r>
          </a:p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Banker, 2015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9488" y="1219200"/>
            <a:ext cx="5599912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3820286"/>
      </p:ext>
    </p:extLst>
  </p:cSld>
  <p:clrMapOvr>
    <a:masterClrMapping/>
  </p:clrMapOvr>
  <p:transition>
    <p:random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143000"/>
            <a:ext cx="83058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client for MongoDB: MongoShell (Java Script)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b="1" dirty="0">
                <a:latin typeface="Avenir Medium"/>
                <a:cs typeface="Avenir Medium"/>
                <a:hlinkClick r:id="rId2"/>
              </a:rPr>
              <a:t>http://docs.mongodb.org/manual/reference/mongo-shell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best free MongoDB client we have found (so far) is </a:t>
            </a:r>
            <a:r>
              <a:rPr lang="en-US" dirty="0" err="1">
                <a:latin typeface="Avenir Medium"/>
                <a:cs typeface="Avenir Medium"/>
              </a:rPr>
              <a:t>Robomongo</a:t>
            </a:r>
            <a:r>
              <a:rPr lang="en-US" dirty="0">
                <a:latin typeface="Avenir Medium"/>
                <a:cs typeface="Avenir Medium"/>
              </a:rPr>
              <a:t>/Robo 3T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3"/>
              </a:rPr>
              <a:t>https://robomongo.org/download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GUI Client provided by MongoDB: Compass</a:t>
            </a:r>
          </a:p>
          <a:p>
            <a:pPr marL="402336" lvl="1" indent="0">
              <a:lnSpc>
                <a:spcPct val="120000"/>
              </a:lnSpc>
              <a:buNone/>
            </a:pPr>
            <a:r>
              <a:rPr lang="en-US" dirty="0">
                <a:latin typeface="Avenir Medium"/>
                <a:cs typeface="Avenir Medium"/>
                <a:hlinkClick r:id="rId4"/>
              </a:rPr>
              <a:t>https://www.mongodb.com/products/compass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We will use Robo3T (except for the scripts, since Robo3T cannot execute multiple commands at once)</a:t>
            </a:r>
          </a:p>
        </p:txBody>
      </p:sp>
    </p:spTree>
    <p:extLst>
      <p:ext uri="{BB962C8B-B14F-4D97-AF65-F5344CB8AC3E}">
        <p14:creationId xmlns:p14="http://schemas.microsoft.com/office/powerpoint/2010/main" val="257455534"/>
      </p:ext>
    </p:extLst>
  </p:cSld>
  <p:clrMapOvr>
    <a:masterClrMapping/>
  </p:clrMapOvr>
  <p:transition>
    <p:random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143000"/>
            <a:ext cx="8534400" cy="57150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Connect to MongoDB database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Some basic operations: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Getting help: </a:t>
            </a:r>
            <a:r>
              <a:rPr lang="en-US" dirty="0">
                <a:latin typeface="Consolas"/>
                <a:cs typeface="Consolas"/>
              </a:rPr>
              <a:t>db.help()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List databases: </a:t>
            </a:r>
            <a:r>
              <a:rPr lang="en-US" dirty="0">
                <a:latin typeface="Consolas"/>
                <a:cs typeface="Consolas"/>
              </a:rPr>
              <a:t>show dbs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show databases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Show current database: </a:t>
            </a:r>
            <a:r>
              <a:rPr lang="en-US" dirty="0">
                <a:latin typeface="Consolas"/>
                <a:cs typeface="Consolas"/>
              </a:rPr>
              <a:t>db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information/stistics about current database: </a:t>
            </a:r>
            <a:r>
              <a:rPr lang="en-US" dirty="0">
                <a:latin typeface="Consolas"/>
                <a:cs typeface="Consolas"/>
              </a:rPr>
              <a:t>db.stats()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Set the current DB: </a:t>
            </a:r>
            <a:r>
              <a:rPr lang="en-US" dirty="0">
                <a:latin typeface="Consolas"/>
                <a:cs typeface="Consolas"/>
              </a:rPr>
              <a:t>use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collections in current database: </a:t>
            </a:r>
            <a:r>
              <a:rPr lang="en-US" dirty="0">
                <a:latin typeface="Consolas"/>
                <a:cs typeface="Consolas"/>
              </a:rPr>
              <a:t>show collections</a:t>
            </a:r>
          </a:p>
          <a:p>
            <a:pPr lvl="2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Display available commands: </a:t>
            </a:r>
            <a:r>
              <a:rPr lang="en-US" dirty="0">
                <a:latin typeface="Consolas"/>
                <a:cs typeface="Consolas"/>
              </a:rPr>
              <a:t>help()</a:t>
            </a:r>
          </a:p>
        </p:txBody>
      </p:sp>
    </p:spTree>
    <p:extLst>
      <p:ext uri="{BB962C8B-B14F-4D97-AF65-F5344CB8AC3E}">
        <p14:creationId xmlns:p14="http://schemas.microsoft.com/office/powerpoint/2010/main" val="554651201"/>
      </p:ext>
    </p:extLst>
  </p:cSld>
  <p:clrMapOvr>
    <a:masterClrMapping/>
  </p:clrMapOvr>
  <p:transition>
    <p:random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Working with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Topics covered in script </a:t>
            </a:r>
            <a:r>
              <a:rPr lang="en-US" b="1" dirty="0">
                <a:latin typeface="Avenir Medium"/>
                <a:cs typeface="Avenir Medium"/>
              </a:rPr>
              <a:t>02-01_MongoDB – Introduction.js</a:t>
            </a:r>
            <a:r>
              <a:rPr lang="en-US" dirty="0">
                <a:latin typeface="Avenir Medium"/>
                <a:cs typeface="Avenir Medium"/>
              </a:rPr>
              <a:t> (cont.)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Remove collections: </a:t>
            </a:r>
            <a:r>
              <a:rPr lang="en-US" dirty="0">
                <a:latin typeface="Consolas"/>
                <a:cs typeface="Consolas"/>
              </a:rPr>
              <a:t>drop(</a:t>
            </a:r>
            <a:r>
              <a:rPr lang="en-US" dirty="0">
                <a:latin typeface="Avenir Medium"/>
                <a:cs typeface="Avenir Medium"/>
              </a:rPr>
              <a:t>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Create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 err="1">
                <a:latin typeface="Consolas"/>
                <a:cs typeface="Consolas"/>
              </a:rPr>
              <a:t>createCollection</a:t>
            </a:r>
            <a:r>
              <a:rPr lang="en-US" dirty="0">
                <a:latin typeface="Consolas"/>
                <a:cs typeface="Consolas"/>
              </a:rPr>
              <a:t>()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insert(), </a:t>
            </a:r>
            <a:r>
              <a:rPr lang="en-US" dirty="0" err="1">
                <a:latin typeface="Consolas"/>
                <a:cs typeface="Consolas"/>
              </a:rPr>
              <a:t>insertOne</a:t>
            </a:r>
            <a:r>
              <a:rPr lang="en-US" dirty="0">
                <a:latin typeface="Consolas"/>
                <a:cs typeface="Consolas"/>
              </a:rPr>
              <a:t>(), </a:t>
            </a:r>
            <a:r>
              <a:rPr lang="en-US" dirty="0" err="1">
                <a:latin typeface="Consolas"/>
                <a:cs typeface="Consolas"/>
              </a:rPr>
              <a:t>insertMany</a:t>
            </a:r>
            <a:r>
              <a:rPr lang="en-US" dirty="0">
                <a:latin typeface="Consolas"/>
                <a:cs typeface="Consolas"/>
              </a:rPr>
              <a:t>()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save()</a:t>
            </a:r>
          </a:p>
          <a:p>
            <a:pPr marL="612648" lvl="2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Avenir Medium"/>
                <a:cs typeface="Avenir Medium"/>
              </a:rPr>
              <a:t>Display document(s) in collection: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findOne()</a:t>
            </a:r>
            <a:r>
              <a:rPr lang="en-US" dirty="0">
                <a:latin typeface="Avenir Medium"/>
                <a:cs typeface="Avenir Medium"/>
              </a:rPr>
              <a:t> </a:t>
            </a:r>
          </a:p>
          <a:p>
            <a:pPr marL="822960" lvl="3" indent="-283464">
              <a:lnSpc>
                <a:spcPct val="120000"/>
              </a:lnSpc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US" dirty="0">
                <a:latin typeface="Consolas"/>
                <a:cs typeface="Consolas"/>
              </a:rPr>
              <a:t>find()</a:t>
            </a:r>
          </a:p>
          <a:p>
            <a:pPr lvl="2">
              <a:lnSpc>
                <a:spcPct val="120000"/>
              </a:lnSpc>
            </a:pPr>
            <a:endParaRPr lang="en-US" dirty="0">
              <a:latin typeface="Consolas"/>
              <a:cs typeface="Consolas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676219473"/>
      </p:ext>
    </p:extLst>
  </p:cSld>
  <p:clrMapOvr>
    <a:masterClrMapping/>
  </p:clrMapOvr>
  <p:transition>
    <p:random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Basics of </a:t>
            </a:r>
            <a:r>
              <a:rPr lang="en-US" dirty="0">
                <a:latin typeface="Consolas"/>
                <a:cs typeface="Consolas"/>
              </a:rPr>
              <a:t>update(), save()</a:t>
            </a:r>
            <a:r>
              <a:rPr lang="en-US" dirty="0">
                <a:latin typeface="Avenir Medium"/>
                <a:cs typeface="Avenir Medium"/>
              </a:rPr>
              <a:t> and </a:t>
            </a:r>
            <a:r>
              <a:rPr lang="en-US" dirty="0">
                <a:latin typeface="Consolas"/>
                <a:cs typeface="Consolas"/>
              </a:rPr>
              <a:t>findAndModify()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</a:t>
            </a:r>
            <a:r>
              <a:rPr lang="en-US" dirty="0">
                <a:latin typeface="Consolas"/>
                <a:cs typeface="Consolas"/>
              </a:rPr>
              <a:t>$set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$unset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Variables, functions and loops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$inc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Operators $push and $each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$addToSet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638334760"/>
      </p:ext>
    </p:extLst>
  </p:cSld>
  <p:clrMapOvr>
    <a:masterClrMapping/>
  </p:clrMapOvr>
  <p:transition>
    <p:random/>
  </p:transition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2954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Managing collections in MongoDB (cont.)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Managing collections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600200"/>
            <a:ext cx="8534400" cy="5257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Managing arrays: (cont.)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dirty="0">
                <a:latin typeface="Consolas"/>
                <a:cs typeface="Consolas"/>
              </a:rPr>
              <a:t>$pull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Operator </a:t>
            </a:r>
            <a:r>
              <a:rPr lang="en-US" i="1" dirty="0">
                <a:latin typeface="Avenir Medium"/>
                <a:cs typeface="Avenir Medium"/>
              </a:rPr>
              <a:t>arrayAttribute.index.property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 Operator </a:t>
            </a:r>
            <a:r>
              <a:rPr lang="en-US" i="1" dirty="0">
                <a:latin typeface="Avenir Medium"/>
                <a:cs typeface="Avenir Medium"/>
              </a:rPr>
              <a:t>arrayAttribute.$.property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Updating sets of documents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"Upserts"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87929889"/>
      </p:ext>
    </p:extLst>
  </p:cSld>
  <p:clrMapOvr>
    <a:masterClrMapping/>
  </p:clrMapOvr>
  <p:transition>
    <p:random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95400"/>
            <a:ext cx="8534400" cy="55626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Details about </a:t>
            </a:r>
            <a:r>
              <a:rPr lang="en-US" dirty="0">
                <a:latin typeface="Consolas"/>
                <a:cs typeface="Consolas"/>
              </a:rPr>
              <a:t>find() </a:t>
            </a:r>
            <a:r>
              <a:rPr lang="en-US" dirty="0">
                <a:latin typeface="Avenir Medium"/>
                <a:cs typeface="Avenir Medium"/>
              </a:rPr>
              <a:t>and </a:t>
            </a:r>
            <a:r>
              <a:rPr lang="en-US" dirty="0">
                <a:latin typeface="Consolas"/>
                <a:cs typeface="Consolas"/>
              </a:rPr>
              <a:t>findOne():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Selection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Projection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Limit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Skip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operators for selection: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$ne</a:t>
            </a:r>
            <a:r>
              <a:rPr lang="en-US" dirty="0">
                <a:latin typeface="Avenir Medium"/>
                <a:cs typeface="Avenir Medium"/>
              </a:rPr>
              <a:t>, </a:t>
            </a:r>
            <a:r>
              <a:rPr lang="en-US" dirty="0">
                <a:latin typeface="Consolas"/>
                <a:cs typeface="Consolas"/>
              </a:rPr>
              <a:t>$not, $nin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$in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$or, $and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$gte, $gt, $lte, $le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$exists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null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$all</a:t>
            </a: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416090561"/>
      </p:ext>
    </p:extLst>
  </p:cSld>
  <p:clrMapOvr>
    <a:masterClrMapping/>
  </p:clrMapOvr>
  <p:transition>
    <p:random/>
  </p:transition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queries in MongoDB (cont)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02-03_MongoDB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 fontScale="850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Sorting results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Access/select array elements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$size</a:t>
            </a:r>
            <a:endParaRPr lang="en-US" b="1" dirty="0">
              <a:latin typeface="Consolas"/>
              <a:cs typeface="Consolas"/>
            </a:endParaRP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$slice</a:t>
            </a:r>
          </a:p>
          <a:p>
            <a:pPr lvl="1">
              <a:lnSpc>
                <a:spcPct val="120000"/>
              </a:lnSpc>
              <a:buSzPct val="80000"/>
            </a:pPr>
            <a:r>
              <a:rPr lang="en-US" dirty="0">
                <a:latin typeface="Consolas"/>
                <a:cs typeface="Consolas"/>
              </a:rPr>
              <a:t>$elemMatch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Creating indexes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Declaring uniqueness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Indexes for speeding retrieval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Other commands useful in some basic queries: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count()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distinct()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group()</a:t>
            </a: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892421604"/>
      </p:ext>
    </p:extLst>
  </p:cSld>
  <p:clrMapOvr>
    <a:masterClrMapping/>
  </p:clrMapOvr>
  <p:transition>
    <p:random/>
  </p:transition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Cursors in MongoDB</a:t>
            </a:r>
            <a:b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</a:b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(</a:t>
            </a:r>
            <a:r>
              <a:rPr lang="en-US" sz="2200" dirty="0">
                <a:latin typeface="Avenir Medium"/>
                <a:cs typeface="Avenir Medium"/>
              </a:rPr>
              <a:t>Topics covered in script </a:t>
            </a:r>
            <a:r>
              <a:rPr lang="en-US" sz="2200" i="1" dirty="0">
                <a:latin typeface="Avenir Medium"/>
                <a:cs typeface="Avenir Medium"/>
              </a:rPr>
              <a:t>02-02_MongoDB - Queries (1), cursors</a:t>
            </a:r>
            <a:r>
              <a:rPr lang="en-US" sz="2200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)</a:t>
            </a:r>
            <a:endParaRPr lang="en-US" sz="22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371600"/>
            <a:ext cx="8534400" cy="54864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information about cursors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Reading documents pointed by the cursor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hasNext()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Consolas"/>
                <a:cs typeface="Consolas"/>
              </a:rPr>
              <a:t>forEach()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cursor.</a:t>
            </a:r>
            <a:r>
              <a:rPr lang="en-US" sz="2600" dirty="0">
                <a:latin typeface="Consolas"/>
                <a:cs typeface="Consolas"/>
              </a:rPr>
              <a:t>toArray() 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Working with two or more (logically related) collections: 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Without cursors</a:t>
            </a:r>
          </a:p>
          <a:p>
            <a:pPr lvl="1"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Using cursor</a:t>
            </a:r>
          </a:p>
          <a:p>
            <a:pPr marL="82296" indent="0">
              <a:lnSpc>
                <a:spcPct val="130000"/>
              </a:lnSpc>
              <a:buNone/>
            </a:pPr>
            <a:endParaRPr lang="en-US" sz="32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  <a:p>
            <a:pPr lvl="1"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019720280"/>
      </p:ext>
    </p:extLst>
  </p:cSld>
  <p:clrMapOvr>
    <a:masterClrMapping/>
  </p:clrMapOvr>
  <p:transition>
    <p:random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Introduction to MongoDB</a:t>
            </a:r>
          </a:p>
          <a:p>
            <a:r>
              <a:rPr lang="en-US" sz="3000" dirty="0"/>
              <a:t>Basics of Document Database Model: JSON</a:t>
            </a:r>
            <a:endParaRPr lang="en-US" sz="2600" dirty="0"/>
          </a:p>
          <a:p>
            <a:r>
              <a:rPr lang="en-US" sz="3000" dirty="0"/>
              <a:t>Getting Started with MongoDB</a:t>
            </a:r>
          </a:p>
          <a:p>
            <a:pPr lvl="1"/>
            <a:r>
              <a:rPr lang="en-US" sz="2600" dirty="0"/>
              <a:t>Install and launch MongoDB</a:t>
            </a:r>
          </a:p>
          <a:p>
            <a:pPr lvl="1"/>
            <a:r>
              <a:rPr lang="en-US" sz="2600" dirty="0"/>
              <a:t>MongoDB clients</a:t>
            </a:r>
          </a:p>
          <a:p>
            <a:pPr lvl="1"/>
            <a:r>
              <a:rPr lang="en-US" sz="2600" dirty="0"/>
              <a:t>Basic operations</a:t>
            </a:r>
          </a:p>
          <a:p>
            <a:r>
              <a:rPr lang="en-US" sz="3000" dirty="0"/>
              <a:t>Creating and updating collections</a:t>
            </a:r>
            <a:endParaRPr lang="en-US" sz="2600" dirty="0"/>
          </a:p>
          <a:p>
            <a:pPr lvl="1"/>
            <a:r>
              <a:rPr lang="en-US" sz="2600" dirty="0"/>
              <a:t>Insert documents: insert(), save()</a:t>
            </a:r>
          </a:p>
          <a:p>
            <a:pPr lvl="1"/>
            <a:r>
              <a:rPr lang="en-US" sz="2600" dirty="0"/>
              <a:t>Update documents: save(), update()</a:t>
            </a:r>
            <a:endParaRPr lang="en-US" dirty="0"/>
          </a:p>
          <a:p>
            <a:pPr lvl="2"/>
            <a:r>
              <a:rPr lang="en-US" dirty="0"/>
              <a:t>Updating scalar attributes</a:t>
            </a:r>
          </a:p>
          <a:p>
            <a:pPr lvl="2"/>
            <a:r>
              <a:rPr lang="en-US" dirty="0"/>
              <a:t>Updating arrays</a:t>
            </a:r>
          </a:p>
          <a:p>
            <a:pPr lvl="2"/>
            <a:r>
              <a:rPr lang="en-US" dirty="0"/>
              <a:t>Updating sub-documents</a:t>
            </a:r>
          </a:p>
        </p:txBody>
      </p:sp>
    </p:spTree>
    <p:extLst>
      <p:ext uri="{BB962C8B-B14F-4D97-AF65-F5344CB8AC3E}">
        <p14:creationId xmlns:p14="http://schemas.microsoft.com/office/powerpoint/2010/main" val="2742322570"/>
      </p:ext>
    </p:extLst>
  </p:cSld>
  <p:clrMapOvr>
    <a:masterClrMapping/>
  </p:clrMapOvr>
  <p:transition>
    <p:random/>
  </p:transition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219200"/>
            <a:ext cx="85344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The most important query tool in MongoDB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Introduced in version 2.2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Processes streams of documents through series of operators (pipeline)</a:t>
            </a: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Basic documentation: </a:t>
            </a:r>
            <a:r>
              <a:rPr lang="en-US" dirty="0">
                <a:latin typeface="Avenir Medium"/>
                <a:cs typeface="Avenir Medium"/>
                <a:hlinkClick r:id="rId2"/>
              </a:rPr>
              <a:t>https://docs.mongodb.com/manual/aggregation/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dirty="0">
                <a:latin typeface="Avenir Medium"/>
                <a:cs typeface="Avenir Medium"/>
              </a:rPr>
              <a:t>Can be easily learned by comparing with SQL </a:t>
            </a:r>
            <a:r>
              <a:rPr lang="en-US" dirty="0">
                <a:latin typeface="Avenir Medium"/>
                <a:cs typeface="Avenir Medium"/>
                <a:hlinkClick r:id="rId3"/>
              </a:rPr>
              <a:t>http://docs.mongodb.org/manual/reference/sql-aggregation-comparison/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200" dirty="0">
                <a:latin typeface="Avenir Medium"/>
                <a:cs typeface="Avenir Medium"/>
              </a:rPr>
              <a:t>script </a:t>
            </a:r>
            <a:r>
              <a:rPr lang="en-US" sz="3200" b="1" i="1" dirty="0">
                <a:latin typeface="Avenir Medium"/>
                <a:cs typeface="Avenir Medium"/>
              </a:rPr>
              <a:t>02-04_MongoDB - Queries (2) - Aggregation Framework</a:t>
            </a:r>
            <a:endParaRPr lang="en-US" sz="2300" b="1" dirty="0">
              <a:latin typeface="Avenir Medium"/>
              <a:cs typeface="Avenir Medium"/>
            </a:endParaRPr>
          </a:p>
          <a:p>
            <a:pPr marL="82296" indent="0">
              <a:lnSpc>
                <a:spcPct val="12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2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601491668"/>
      </p:ext>
    </p:extLst>
  </p:cSld>
  <p:clrMapOvr>
    <a:masterClrMapping/>
  </p:clrMapOvr>
  <p:transition>
    <p:random/>
  </p:transition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Presentations/Tutorials on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1066800" y="1752600"/>
            <a:ext cx="7772400" cy="4876800"/>
          </a:xfrm>
          <a:prstGeom prst="rect">
            <a:avLst/>
          </a:prstGeom>
        </p:spPr>
        <p:txBody>
          <a:bodyPr>
            <a:normAutofit fontScale="92500"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30000"/>
              </a:lnSpc>
            </a:pPr>
            <a:r>
              <a:rPr lang="en" dirty="0">
                <a:latin typeface="Avenir Medium"/>
                <a:cs typeface="Avenir Medium"/>
              </a:rPr>
              <a:t>Very good series of video-tutorials on MongoDB Aggregation Framework</a:t>
            </a: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2"/>
              </a:rPr>
              <a:t>https://www.youtube.com/watch?v=A3jvoE0jGdE&amp;list=PLWkguCWKqN9OwcbdYm4nUIXnA2IoXX0LI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The Aggregation Framework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3"/>
              </a:rPr>
              <a:t>http://www.mongodb.com/presentations/aggregation-framework-0</a:t>
            </a:r>
            <a:endParaRPr lang="en-US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r>
              <a:rPr lang="en-US" dirty="0">
                <a:latin typeface="Avenir Medium"/>
                <a:cs typeface="Avenir Medium"/>
              </a:rPr>
              <a:t>Aggregation Framework </a:t>
            </a:r>
          </a:p>
          <a:p>
            <a:pPr marL="82296" indent="0">
              <a:lnSpc>
                <a:spcPct val="130000"/>
              </a:lnSpc>
              <a:buNone/>
            </a:pPr>
            <a:r>
              <a:rPr lang="en-US" sz="2300" dirty="0">
                <a:latin typeface="Avenir Medium"/>
                <a:cs typeface="Avenir Medium"/>
                <a:hlinkClick r:id="rId4"/>
              </a:rPr>
              <a:t>http://www.mongodb.com/presentations/aggregation-framework-1</a:t>
            </a: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 marL="82296" indent="0">
              <a:lnSpc>
                <a:spcPct val="130000"/>
              </a:lnSpc>
              <a:buNone/>
            </a:pPr>
            <a:endParaRPr lang="en-US" sz="2300" dirty="0">
              <a:latin typeface="Avenir Medium"/>
              <a:cs typeface="Avenir Medium"/>
            </a:endParaRPr>
          </a:p>
          <a:p>
            <a:pPr>
              <a:lnSpc>
                <a:spcPct val="13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2236336807"/>
      </p:ext>
    </p:extLst>
  </p:cSld>
  <p:clrMapOvr>
    <a:masterClrMapping/>
  </p:clrMapOvr>
  <p:transition>
    <p:random/>
  </p:transition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 schema of Aggregation Framework 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40778" y="1066800"/>
            <a:ext cx="9184778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585912"/>
      </p:ext>
    </p:extLst>
  </p:cSld>
  <p:clrMapOvr>
    <a:masterClrMapping/>
  </p:clrMapOvr>
  <p:transition>
    <p:random/>
  </p:transition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6200"/>
            <a:ext cx="9067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SQL to Aggregation Mapping Chart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12710"/>
            <a:ext cx="6636123" cy="5845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2672559"/>
      </p:ext>
    </p:extLst>
  </p:cSld>
  <p:clrMapOvr>
    <a:masterClrMapping/>
  </p:clrMapOvr>
  <p:transition>
    <p:random/>
  </p:transition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219200"/>
            <a:ext cx="8229600" cy="56388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MongoDB Schema Design Best Practices (2020-04)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2"/>
              </a:rPr>
              <a:t>https://www.youtube.com/watch?v=leNCfU5SYR8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3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Data Modeling with MongoDB (2020-10)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900" dirty="0">
                <a:latin typeface="Aveni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https://www.youtube.com/watch?v=3GHZd0zv170</a:t>
            </a:r>
            <a:endParaRPr lang="en-US" sz="1900" dirty="0">
              <a:latin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300" dirty="0">
              <a:latin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A Complete Methodology of Data Modeling for MongoDB (2020-06)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</a:rPr>
              <a:t>https://</a:t>
            </a:r>
            <a:r>
              <a:rPr lang="en-US" sz="1600" dirty="0" err="1">
                <a:latin typeface="Avenir Medium"/>
                <a:cs typeface="Avenir Medium"/>
              </a:rPr>
              <a:t>www.youtube.com</a:t>
            </a:r>
            <a:r>
              <a:rPr lang="en-US" sz="1600" dirty="0">
                <a:latin typeface="Avenir Medium"/>
                <a:cs typeface="Avenir Medium"/>
              </a:rPr>
              <a:t>/</a:t>
            </a:r>
            <a:r>
              <a:rPr lang="en-US" sz="1600" dirty="0" err="1">
                <a:latin typeface="Avenir Medium"/>
                <a:cs typeface="Avenir Medium"/>
              </a:rPr>
              <a:t>watch?v</a:t>
            </a:r>
            <a:r>
              <a:rPr lang="en-US" sz="1600" dirty="0">
                <a:latin typeface="Avenir Medium"/>
                <a:cs typeface="Avenir Medium"/>
              </a:rPr>
              <a:t>=</a:t>
            </a:r>
            <a:r>
              <a:rPr lang="en-US" sz="1600" dirty="0" err="1">
                <a:latin typeface="Avenir Medium"/>
                <a:cs typeface="Avenir Medium"/>
              </a:rPr>
              <a:t>DUCvYbcgGsQ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Advanced Schema Design Patterns (2020-06)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4"/>
              </a:rPr>
              <a:t>https://www.youtube.com/watch?v=bxw1AkH2aM4</a:t>
            </a:r>
            <a:endParaRPr lang="en-US" sz="16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Schema Design Anti-Patterns - Part 1</a:t>
            </a:r>
            <a:endParaRPr lang="en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r>
              <a:rPr lang="en-US" sz="1600" dirty="0">
                <a:latin typeface="Avenir Medium"/>
                <a:cs typeface="Avenir Medium"/>
                <a:hlinkClick r:id="rId5"/>
              </a:rPr>
              <a:t>https://www.youtube.com/watch?v=8CZs-0it9r4</a:t>
            </a:r>
            <a:endParaRPr lang="en-US" sz="16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799856366"/>
      </p:ext>
    </p:extLst>
  </p:cSld>
  <p:clrMapOvr>
    <a:masterClrMapping/>
  </p:clrMapOvr>
  <p:transition>
    <p:random/>
  </p:transition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Database Modeling in MongoDB (cont.)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14400" y="1219200"/>
            <a:ext cx="8229600" cy="5638800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Schema Design Anti-Patterns - Part 2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100" dirty="0">
                <a:latin typeface="Avenir Medium"/>
                <a:cs typeface="Avenir Medium"/>
                <a:hlinkClick r:id="rId2"/>
              </a:rPr>
              <a:t>https://www.youtube.com/watch?v=mHeP5IbozDU</a:t>
            </a:r>
            <a:endParaRPr lang="en-US" sz="19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Schema Design Anti-Patterns - Part 3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1900" dirty="0">
                <a:latin typeface="Avenir Medium"/>
                <a:cs typeface="Avenir Medium"/>
                <a:hlinkClick r:id="rId3"/>
              </a:rPr>
              <a:t>https://www.youtube.com/watch?v=dAN76_47WtA</a:t>
            </a:r>
            <a:endParaRPr lang="en-US" sz="19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r>
              <a:rPr lang="en-US" sz="2400" dirty="0">
                <a:latin typeface="Avenir Medium"/>
                <a:cs typeface="Avenir Medium"/>
              </a:rPr>
              <a:t>Older:</a:t>
            </a:r>
          </a:p>
          <a:p>
            <a:pPr>
              <a:lnSpc>
                <a:spcPct val="110000"/>
              </a:lnSpc>
            </a:pPr>
            <a:endParaRPr lang="en-US" sz="24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US" sz="2400" dirty="0">
                <a:latin typeface="Avenir Medium"/>
                <a:cs typeface="Avenir Medium"/>
              </a:rPr>
              <a:t>Back to Basics: Schema Design Basics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2000" dirty="0">
                <a:latin typeface="Avenir Medium"/>
                <a:cs typeface="Avenir Medium"/>
                <a:hlinkClick r:id="rId4"/>
              </a:rPr>
              <a:t>https://www.mongodb.com/presentations/back-to-basics-schema-design-basics</a:t>
            </a: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12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r>
              <a:rPr lang="en-GB" sz="2400" dirty="0">
                <a:latin typeface="Avenir Medium"/>
                <a:cs typeface="Avenir Medium"/>
              </a:rPr>
              <a:t>Best Practices for Migrating from RDBMS to MongoDB (2019)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GB" sz="2000" dirty="0">
                <a:latin typeface="Avenir Medium"/>
                <a:cs typeface="Avenir Medium"/>
                <a:hlinkClick r:id="rId5"/>
              </a:rPr>
              <a:t>https://www.mongodb.com/presentations/best-practices-for-migrating-from-rdbms-to-mongodb</a:t>
            </a:r>
            <a:endParaRPr lang="en-GB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" sz="24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sz="2000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954639034"/>
      </p:ext>
    </p:extLst>
  </p:cSld>
  <p:clrMapOvr>
    <a:masterClrMapping/>
  </p:clrMapOvr>
  <p:transition>
    <p:random/>
  </p:transition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Case study: Sales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 lnSpcReduction="10000"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Database schema in MongoDB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One-collection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Super-normalized (relational-like) version</a:t>
            </a:r>
          </a:p>
          <a:p>
            <a:pPr lvl="1">
              <a:lnSpc>
                <a:spcPct val="110000"/>
              </a:lnSpc>
            </a:pPr>
            <a:r>
              <a:rPr lang="en-US" sz="2700" dirty="0">
                <a:latin typeface="Avenir Medium"/>
                <a:cs typeface="Avenir Medium"/>
              </a:rPr>
              <a:t>Our solution: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Strengths</a:t>
            </a:r>
          </a:p>
          <a:p>
            <a:pPr lvl="2">
              <a:lnSpc>
                <a:spcPct val="110000"/>
              </a:lnSpc>
            </a:pPr>
            <a:r>
              <a:rPr lang="en-US" sz="2500" dirty="0">
                <a:latin typeface="Avenir Medium"/>
                <a:cs typeface="Avenir Medium"/>
              </a:rPr>
              <a:t>Weaknesses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The most important SQL queries "converted"into MongoDB Aggregation Framework queries</a:t>
            </a:r>
          </a:p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See script: </a:t>
            </a:r>
            <a:r>
              <a:rPr lang="en-US" sz="3100" b="1" i="1" dirty="0">
                <a:latin typeface="Avenir Medium"/>
                <a:cs typeface="Avenir Medium"/>
              </a:rPr>
              <a:t>01-05_MongoDB - Case study – Sales.js</a:t>
            </a: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007104489"/>
      </p:ext>
    </p:extLst>
  </p:cSld>
  <p:clrMapOvr>
    <a:masterClrMapping/>
  </p:clrMapOvr>
  <p:transition>
    <p:random/>
  </p:transition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Recap: </a:t>
            </a:r>
            <a:r>
              <a:rPr lang="en-US"/>
              <a:t>SQL vs MongoDB</a:t>
            </a:r>
            <a:endParaRPr lang="en-US" sz="3600" b="1" dirty="0">
              <a:latin typeface="Arial Unicode MS" panose="020B0604020202020204" pitchFamily="34" charset="-128"/>
              <a:ea typeface="Arial Unicode MS" panose="020B0604020202020204" pitchFamily="34" charset="-128"/>
              <a:cs typeface="Arial Unicode MS" panose="020B0604020202020204" pitchFamily="34" charset="-128"/>
            </a:endParaRP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5800" cy="56388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  <a:p>
            <a:pPr marL="82296" indent="0">
              <a:lnSpc>
                <a:spcPct val="110000"/>
              </a:lnSpc>
              <a:buNone/>
            </a:pPr>
            <a:endParaRPr lang="en-US" dirty="0">
              <a:latin typeface="Avenir Medium"/>
              <a:cs typeface="Avenir Medium"/>
            </a:endParaRPr>
          </a:p>
        </p:txBody>
      </p:sp>
      <p:sp>
        <p:nvSpPr>
          <p:cNvPr id="4" name="Text Placeholder 2"/>
          <p:cNvSpPr txBox="1">
            <a:spLocks/>
          </p:cNvSpPr>
          <p:nvPr/>
        </p:nvSpPr>
        <p:spPr>
          <a:xfrm>
            <a:off x="838200" y="1219200"/>
            <a:ext cx="8458200" cy="57912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>
              <a:lnSpc>
                <a:spcPct val="110000"/>
              </a:lnSpc>
            </a:pPr>
            <a:r>
              <a:rPr lang="en-US" sz="3100" dirty="0">
                <a:latin typeface="Avenir Medium"/>
                <a:cs typeface="Avenir Medium"/>
              </a:rPr>
              <a:t>SQL to MongoDB Mapping Chart</a:t>
            </a:r>
          </a:p>
          <a:p>
            <a:pPr marL="82296" indent="0">
              <a:lnSpc>
                <a:spcPct val="110000"/>
              </a:lnSpc>
              <a:buNone/>
            </a:pPr>
            <a:r>
              <a:rPr lang="en-US" sz="3100" dirty="0">
                <a:latin typeface="Avenir Medium"/>
                <a:cs typeface="Avenir Medium"/>
                <a:hlinkClick r:id="rId2"/>
              </a:rPr>
              <a:t>https://docs.mongodb.org/manual/reference/sql-comparison/</a:t>
            </a:r>
            <a:endParaRPr lang="en-US" sz="3100" dirty="0">
              <a:latin typeface="Avenir Medium"/>
              <a:cs typeface="Avenir Medium"/>
            </a:endParaRPr>
          </a:p>
          <a:p>
            <a:pPr>
              <a:lnSpc>
                <a:spcPct val="110000"/>
              </a:lnSpc>
            </a:pPr>
            <a:endParaRPr lang="en-US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17353593"/>
      </p:ext>
    </p:extLst>
  </p:cSld>
  <p:clrMapOvr>
    <a:masterClrMapping/>
  </p:clrMapOvr>
  <p:transition>
    <p:random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sz="3600" b="1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Agenda (cont.)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sz="half" idx="1"/>
          </p:nvPr>
        </p:nvSpPr>
        <p:spPr>
          <a:xfrm>
            <a:off x="609600" y="1143000"/>
            <a:ext cx="8534400" cy="5715000"/>
          </a:xfrm>
        </p:spPr>
        <p:txBody>
          <a:bodyPr>
            <a:normAutofit lnSpcReduction="10000"/>
          </a:bodyPr>
          <a:lstStyle/>
          <a:p>
            <a:r>
              <a:rPr lang="en-US" sz="3000" dirty="0"/>
              <a:t>Basic queries in MongoDB</a:t>
            </a:r>
          </a:p>
          <a:p>
            <a:pPr lvl="1"/>
            <a:r>
              <a:rPr lang="en-US" sz="2600" dirty="0"/>
              <a:t>find() and findOne(), selection operators</a:t>
            </a:r>
          </a:p>
          <a:p>
            <a:pPr lvl="1"/>
            <a:r>
              <a:rPr lang="en-US" sz="2600" dirty="0"/>
              <a:t>Sorting, limiting and slicing results</a:t>
            </a:r>
          </a:p>
          <a:p>
            <a:pPr lvl="1"/>
            <a:r>
              <a:rPr lang="en-US" sz="2600" dirty="0"/>
              <a:t>Accesing arrays elements</a:t>
            </a:r>
          </a:p>
          <a:p>
            <a:pPr lvl="1"/>
            <a:r>
              <a:rPr lang="en-US" sz="2600" dirty="0"/>
              <a:t>Indexes</a:t>
            </a:r>
          </a:p>
          <a:p>
            <a:r>
              <a:rPr lang="en-US" sz="3000" dirty="0"/>
              <a:t>Cursors</a:t>
            </a:r>
          </a:p>
          <a:p>
            <a:r>
              <a:rPr lang="en-US" sz="3000" dirty="0"/>
              <a:t>Dealing with related collections</a:t>
            </a:r>
            <a:endParaRPr lang="en-US" sz="2600" dirty="0"/>
          </a:p>
          <a:p>
            <a:r>
              <a:rPr lang="en-US" sz="3000" dirty="0"/>
              <a:t>Aggregation Framework</a:t>
            </a:r>
            <a:endParaRPr lang="en-US" dirty="0"/>
          </a:p>
          <a:p>
            <a:r>
              <a:rPr lang="en-US" sz="3000" dirty="0"/>
              <a:t>Database modeling in MongoDB</a:t>
            </a:r>
            <a:endParaRPr lang="en-US" sz="2600" dirty="0"/>
          </a:p>
          <a:p>
            <a:r>
              <a:rPr lang="en-US" sz="3000" dirty="0"/>
              <a:t>Importing relational data in Mongo through R (changing the data structure)</a:t>
            </a:r>
          </a:p>
          <a:p>
            <a:r>
              <a:rPr lang="en-US" sz="3000" dirty="0"/>
              <a:t>Case study: sales</a:t>
            </a:r>
          </a:p>
          <a:p>
            <a:endParaRPr lang="ro-RO" sz="3000" dirty="0"/>
          </a:p>
        </p:txBody>
      </p:sp>
    </p:spTree>
    <p:extLst>
      <p:ext uri="{BB962C8B-B14F-4D97-AF65-F5344CB8AC3E}">
        <p14:creationId xmlns:p14="http://schemas.microsoft.com/office/powerpoint/2010/main" val="2399708059"/>
      </p:ext>
    </p:extLst>
  </p:cSld>
  <p:clrMapOvr>
    <a:masterClrMapping/>
  </p:clrMapOvr>
  <p:transition>
    <p:random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Install MongoDB (server) and Robo3T (client)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838200" y="1219200"/>
            <a:ext cx="8300006" cy="56388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000" dirty="0">
                <a:latin typeface="Avenir Medium"/>
              </a:rPr>
              <a:t>How to install MongoDB 4.4.1 on Windows 10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2"/>
              </a:rPr>
              <a:t>https://www.youtube.com/watch?v=UJQiGBDKXY0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How to Install MongoDB on Windows 7/8/10 | How to Install Mongo Compass as separate installer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https://www.youtube.com/watch?v=MgZrTK595kM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000" dirty="0">
                <a:latin typeface="Avenir Medium"/>
              </a:rPr>
              <a:t>Learn how to set up a MongoDB (2020)</a:t>
            </a:r>
          </a:p>
          <a:p>
            <a:pPr marL="82296" indent="0">
              <a:buNone/>
            </a:pPr>
            <a:r>
              <a:rPr lang="en-US" sz="1600" dirty="0">
                <a:latin typeface="Avenir Medium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https://medium.com/@fabianbosler/install-mongodb-d5cc6f6191a4</a:t>
            </a:r>
            <a:endParaRPr lang="en-US" sz="1600" dirty="0">
              <a:latin typeface="Avenir Medium"/>
            </a:endParaRPr>
          </a:p>
          <a:p>
            <a:endParaRPr lang="en-US" sz="800" dirty="0">
              <a:latin typeface="Avenir Medium"/>
            </a:endParaRPr>
          </a:p>
          <a:p>
            <a:r>
              <a:rPr lang="en-US" sz="2300" dirty="0">
                <a:latin typeface="Avenir Medium"/>
              </a:rPr>
              <a:t>Install MongoDB (Community Edition)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https://docs.mongodb.com/manual/installation/</a:t>
            </a:r>
            <a:endParaRPr lang="en-US" sz="16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r>
              <a:rPr lang="en-US" sz="2300" dirty="0">
                <a:latin typeface="Avenir Medium"/>
                <a:cs typeface="Avenir Medium"/>
              </a:rPr>
              <a:t>Install Robo 3T to Windows 10 (2020)</a:t>
            </a:r>
          </a:p>
          <a:p>
            <a:pPr marL="82296" lvl="1" indent="0">
              <a:spcBef>
                <a:spcPts val="600"/>
              </a:spcBef>
              <a:buSzPct val="80000"/>
              <a:buNone/>
            </a:pPr>
            <a:r>
              <a:rPr lang="en-US" sz="1600" dirty="0">
                <a:latin typeface="Avenir Medium"/>
                <a:hlinkClick r:id="rId6"/>
              </a:rPr>
              <a:t>https://www.youtube.com/watch?v=wl7ccAXwnqg</a:t>
            </a:r>
            <a:endParaRPr lang="en-US" sz="1600" dirty="0">
              <a:latin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4161183439"/>
      </p:ext>
    </p:extLst>
  </p:cSld>
  <p:clrMapOvr>
    <a:masterClrMapping/>
  </p:clrMapOvr>
  <p:transition>
    <p:random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Free tutorials on MongoDB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1430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MongoDB Tutorial for Beginners (Bogdan </a:t>
            </a:r>
            <a:r>
              <a:rPr lang="en-US" sz="2400" dirty="0" err="1">
                <a:latin typeface="Avenir Medium"/>
              </a:rPr>
              <a:t>Stashchuk</a:t>
            </a:r>
            <a:r>
              <a:rPr lang="en-US" sz="2400" dirty="0">
                <a:latin typeface="Avenir Medium"/>
              </a:rPr>
              <a:t>) - playlist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https://www.youtube.com/playlist?list=PLWkguCWKqN9OumKjTAzbpsFFBBeem23xQ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r>
              <a:rPr lang="en-US" sz="2400" dirty="0">
                <a:latin typeface="Avenir Medium"/>
              </a:rPr>
              <a:t>MongoDB Tutorial (</a:t>
            </a:r>
            <a:r>
              <a:rPr lang="en-US" sz="2400" dirty="0" err="1">
                <a:latin typeface="Avenir Medium"/>
              </a:rPr>
              <a:t>TutorialsPoint</a:t>
            </a:r>
            <a:r>
              <a:rPr lang="en-US" sz="2400" dirty="0">
                <a:latin typeface="Avenir Medium"/>
              </a:rPr>
              <a:t>)</a:t>
            </a:r>
          </a:p>
          <a:p>
            <a:pPr marL="402336" lvl="1" indent="0">
              <a:buNone/>
            </a:pPr>
            <a:r>
              <a:rPr lang="en-US" sz="2000" dirty="0">
                <a:latin typeface="Avenir Medium"/>
                <a:hlinkClick r:id="rId3"/>
              </a:rPr>
              <a:t>https://www.tutorialspoint.com/mongodb/index.htm</a:t>
            </a:r>
            <a:endParaRPr lang="en-US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365760" lvl="1" indent="-283464">
              <a:spcBef>
                <a:spcPts val="600"/>
              </a:spcBef>
              <a:buSzPct val="80000"/>
              <a:buFont typeface="Wingdings 2"/>
              <a:buChar char=""/>
            </a:pPr>
            <a:r>
              <a:rPr lang="en-GB" sz="2400" dirty="0">
                <a:latin typeface="Avenir Medium"/>
              </a:rPr>
              <a:t>Getting Started with MongoDB – An Introduction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4"/>
              </a:rPr>
              <a:t>https://studio3t.com/knowledge-base/articles/mongodb-getting-started/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r>
              <a:rPr lang="en-GB" sz="2400" dirty="0">
                <a:latin typeface="Avenir Medium"/>
              </a:rPr>
              <a:t>MongoDB Tutorial</a:t>
            </a:r>
          </a:p>
          <a:p>
            <a:pPr marL="402336" lvl="1" indent="0">
              <a:buNone/>
            </a:pPr>
            <a:r>
              <a:rPr lang="en-GB" sz="2000" dirty="0">
                <a:latin typeface="Avenir Medium"/>
                <a:hlinkClick r:id="rId5"/>
              </a:rPr>
              <a:t>https://www.qhmit.com/mongodb/tutorial/</a:t>
            </a: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-GB" sz="2000" dirty="0">
              <a:latin typeface="Avenir Medium"/>
            </a:endParaRPr>
          </a:p>
          <a:p>
            <a:pPr marL="402336" lvl="1" indent="0">
              <a:buNone/>
            </a:pPr>
            <a:endParaRPr lang="en" sz="20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831915615"/>
      </p:ext>
    </p:extLst>
  </p:cSld>
  <p:clrMapOvr>
    <a:masterClrMapping/>
  </p:clrMapOvr>
  <p:transition>
    <p:random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Simple Topology of MongoDB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066800"/>
            <a:ext cx="3413955" cy="571080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8859" y="4024618"/>
            <a:ext cx="3356941" cy="2833382"/>
          </a:xfrm>
          <a:prstGeom prst="rect">
            <a:avLst/>
          </a:prstGeom>
        </p:spPr>
      </p:pic>
      <p:sp>
        <p:nvSpPr>
          <p:cNvPr id="6" name="Text Placeholder 2"/>
          <p:cNvSpPr txBox="1">
            <a:spLocks/>
          </p:cNvSpPr>
          <p:nvPr/>
        </p:nvSpPr>
        <p:spPr>
          <a:xfrm>
            <a:off x="6172200" y="12954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</p:spTree>
    <p:extLst>
      <p:ext uri="{BB962C8B-B14F-4D97-AF65-F5344CB8AC3E}">
        <p14:creationId xmlns:p14="http://schemas.microsoft.com/office/powerpoint/2010/main" val="749335514"/>
      </p:ext>
    </p:extLst>
  </p:cSld>
  <p:clrMapOvr>
    <a:masterClrMapping/>
  </p:clrMapOvr>
  <p:transition>
    <p:random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Vertical (left) vs. Horizontal Scaling</a:t>
            </a:r>
          </a:p>
        </p:txBody>
      </p:sp>
      <p:sp>
        <p:nvSpPr>
          <p:cNvPr id="6" name="Text Placeholder 2"/>
          <p:cNvSpPr txBox="1">
            <a:spLocks/>
          </p:cNvSpPr>
          <p:nvPr/>
        </p:nvSpPr>
        <p:spPr>
          <a:xfrm>
            <a:off x="6172200" y="1066800"/>
            <a:ext cx="2503378" cy="609600"/>
          </a:xfrm>
          <a:prstGeom prst="rect">
            <a:avLst/>
          </a:prstGeom>
        </p:spPr>
        <p:txBody>
          <a:bodyPr>
            <a:norm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pPr marL="82296" indent="0">
              <a:lnSpc>
                <a:spcPct val="120000"/>
              </a:lnSpc>
              <a:buNone/>
            </a:pPr>
            <a:r>
              <a:rPr lang="en-US" sz="1800" dirty="0">
                <a:latin typeface="Avenir Medium"/>
                <a:cs typeface="Avenir Medium"/>
              </a:rPr>
              <a:t>Source: Banker, 2015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828800"/>
            <a:ext cx="9144000" cy="46767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8307463"/>
      </p:ext>
    </p:extLst>
  </p:cSld>
  <p:clrMapOvr>
    <a:masterClrMapping/>
  </p:clrMapOvr>
  <p:transition>
    <p:random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More on MongoDB architecture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996394" y="1371600"/>
            <a:ext cx="8147606" cy="5486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sz="2400" dirty="0">
                <a:latin typeface="Avenir Medium"/>
              </a:rPr>
              <a:t>Scalability through Replication and </a:t>
            </a:r>
            <a:r>
              <a:rPr lang="en-US" sz="2400" dirty="0" err="1">
                <a:latin typeface="Avenir Medium"/>
              </a:rPr>
              <a:t>Sharding</a:t>
            </a:r>
            <a:r>
              <a:rPr lang="en-US" sz="2400" dirty="0">
                <a:latin typeface="Avenir Medium"/>
              </a:rPr>
              <a:t> (2019)</a:t>
            </a:r>
          </a:p>
          <a:p>
            <a:pPr marL="82296" indent="0">
              <a:buNone/>
            </a:pPr>
            <a:r>
              <a:rPr lang="en-US" sz="2000" dirty="0">
                <a:latin typeface="Avenir Medium"/>
                <a:hlinkClick r:id="rId2"/>
              </a:rPr>
              <a:t>https://www.mongodb.com/presentations/scalability-through-replication-and-sharding</a:t>
            </a: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000" dirty="0">
              <a:latin typeface="Avenir Medium"/>
            </a:endParaRPr>
          </a:p>
          <a:p>
            <a:pPr marL="82296" indent="0">
              <a:buNone/>
            </a:pPr>
            <a:endParaRPr lang="en-US" sz="28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pPr marL="402336" lvl="1" indent="0">
              <a:buNone/>
            </a:pPr>
            <a:endParaRPr lang="en-US" sz="1500" dirty="0">
              <a:latin typeface="Avenir Medium"/>
            </a:endParaRP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1216286910"/>
      </p:ext>
    </p:extLst>
  </p:cSld>
  <p:clrMapOvr>
    <a:masterClrMapping/>
  </p:clrMapOvr>
  <p:transition>
    <p:random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86800" cy="1143000"/>
          </a:xfrm>
        </p:spPr>
        <p:txBody>
          <a:bodyPr anchor="ctr">
            <a:normAutofit fontScale="90000"/>
          </a:bodyPr>
          <a:lstStyle/>
          <a:p>
            <a:pPr algn="ctr"/>
            <a:r>
              <a:rPr lang="en-US" dirty="0">
                <a:latin typeface="Arial Unicode MS" panose="020B0604020202020204" pitchFamily="34" charset="-128"/>
                <a:ea typeface="Arial Unicode MS" panose="020B0604020202020204" pitchFamily="34" charset="-128"/>
                <a:cs typeface="Arial Unicode MS" panose="020B0604020202020204" pitchFamily="34" charset="-128"/>
              </a:rPr>
              <a:t>Basics of Document Database Model: JSON</a:t>
            </a:r>
          </a:p>
        </p:txBody>
      </p:sp>
      <p:sp>
        <p:nvSpPr>
          <p:cNvPr id="7" name="Text Placeholder 2"/>
          <p:cNvSpPr txBox="1">
            <a:spLocks/>
          </p:cNvSpPr>
          <p:nvPr/>
        </p:nvSpPr>
        <p:spPr>
          <a:xfrm>
            <a:off x="609600" y="1447800"/>
            <a:ext cx="8534400" cy="5105400"/>
          </a:xfrm>
          <a:prstGeom prst="rect">
            <a:avLst/>
          </a:prstGeom>
        </p:spPr>
        <p:txBody>
          <a:bodyPr>
            <a:noAutofit/>
          </a:bodyPr>
          <a:lstStyle>
            <a:lvl1pPr marL="365760" indent="-283464" algn="l" eaLnBrk="1" latinLnBrk="0" hangingPunct="1">
              <a:lnSpc>
                <a:spcPct val="100000"/>
              </a:lnSpc>
              <a:spcBef>
                <a:spcPts val="600"/>
              </a:spcBef>
              <a:buClr>
                <a:schemeClr val="accent1"/>
              </a:buClr>
              <a:buSzPct val="80000"/>
              <a:buFont typeface="Wingdings 2"/>
              <a:buChar char=""/>
              <a:defRPr kumimoji="0" sz="3000">
                <a:latin typeface="+mn-lt"/>
              </a:defRPr>
            </a:lvl1pPr>
            <a:lvl2pPr marL="640080" lvl="1" indent="-237744" algn="l" eaLnBrk="1" latinLnBrk="0" hangingPunct="1">
              <a:lnSpc>
                <a:spcPct val="100000"/>
              </a:lnSpc>
              <a:spcBef>
                <a:spcPts val="550"/>
              </a:spcBef>
              <a:buClr>
                <a:schemeClr val="accent1"/>
              </a:buClr>
              <a:buFont typeface="Verdana"/>
              <a:buChar char="◦"/>
              <a:defRPr kumimoji="0" sz="2600">
                <a:latin typeface="+mn-lt"/>
              </a:defRPr>
            </a:lvl2pPr>
            <a:lvl3pPr marL="886968" indent="-228600" algn="l" eaLnBrk="1" latinLnBrk="0" hangingPunct="1">
              <a:lnSpc>
                <a:spcPct val="100000"/>
              </a:lnSpc>
              <a:buClr>
                <a:schemeClr val="accent2"/>
              </a:buClr>
              <a:buFont typeface="Wingdings 2"/>
              <a:buChar char=""/>
              <a:defRPr kumimoji="0" sz="2400">
                <a:latin typeface="+mn-lt"/>
              </a:defRPr>
            </a:lvl3pPr>
            <a:lvl4pPr marL="1097280" indent="-173736" algn="l" eaLnBrk="1" latinLnBrk="0" hangingPunct="1">
              <a:lnSpc>
                <a:spcPct val="100000"/>
              </a:lnSpc>
              <a:buClr>
                <a:schemeClr val="accent3"/>
              </a:buClr>
              <a:buFont typeface="Wingdings 2"/>
              <a:buChar char=""/>
              <a:defRPr kumimoji="0" sz="2000">
                <a:latin typeface="+mn-lt"/>
              </a:defRPr>
            </a:lvl4pPr>
            <a:lvl5pPr marL="1298448" indent="-182880" algn="l" eaLnBrk="1" latinLnBrk="0" hangingPunct="1">
              <a:lnSpc>
                <a:spcPct val="100000"/>
              </a:lnSpc>
              <a:buClr>
                <a:schemeClr val="accent4"/>
              </a:buClr>
              <a:buFont typeface="Wingdings 2"/>
              <a:buChar char=""/>
              <a:defRPr kumimoji="0" sz="2000">
                <a:latin typeface="+mn-lt"/>
              </a:defRPr>
            </a:lvl5pPr>
            <a:lvl6pPr marL="1508760" indent="-182880">
              <a:lnSpc>
                <a:spcPct val="100000"/>
              </a:lnSpc>
              <a:spcBef>
                <a:spcPct val="20000"/>
              </a:spcBef>
              <a:buClr>
                <a:schemeClr val="accent5"/>
              </a:buClr>
              <a:buFont typeface="Wingdings 2"/>
              <a:buChar char=""/>
              <a:defRPr kumimoji="0" sz="2000">
                <a:latin typeface="+mn-lt"/>
              </a:defRPr>
            </a:lvl6pPr>
            <a:lvl7pPr marL="171907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7pPr>
            <a:lvl8pPr marL="1920240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8pPr>
            <a:lvl9pPr marL="2130552" indent="-182880">
              <a:lnSpc>
                <a:spcPct val="100000"/>
              </a:lnSpc>
              <a:spcBef>
                <a:spcPct val="20000"/>
              </a:spcBef>
              <a:buClr>
                <a:schemeClr val="accent6"/>
              </a:buClr>
              <a:buFont typeface="Wingdings 2"/>
              <a:buChar char=""/>
              <a:defRPr kumimoji="0" sz="2000">
                <a:latin typeface="+mn-lt"/>
              </a:defRPr>
            </a:lvl9pPr>
            <a:extLst/>
          </a:lstStyle>
          <a:p>
            <a:r>
              <a:rPr lang="en-US" dirty="0">
                <a:latin typeface="Avenir Medium"/>
              </a:rPr>
              <a:t>Basics of Document Database Model: JSON</a:t>
            </a:r>
          </a:p>
          <a:p>
            <a:pPr lvl="1"/>
            <a:r>
              <a:rPr lang="en-US" dirty="0"/>
              <a:t>Databases</a:t>
            </a:r>
          </a:p>
          <a:p>
            <a:pPr lvl="1"/>
            <a:r>
              <a:rPr lang="en-US" dirty="0"/>
              <a:t>Collections</a:t>
            </a:r>
          </a:p>
          <a:p>
            <a:pPr lvl="1"/>
            <a:r>
              <a:rPr lang="en-US" dirty="0"/>
              <a:t>Documents</a:t>
            </a:r>
          </a:p>
          <a:p>
            <a:pPr lvl="1"/>
            <a:r>
              <a:rPr lang="en-US" dirty="0"/>
              <a:t>Attributes/Fields:</a:t>
            </a:r>
          </a:p>
          <a:p>
            <a:pPr lvl="2"/>
            <a:r>
              <a:rPr lang="en-US" dirty="0"/>
              <a:t>Key-value pairs</a:t>
            </a:r>
          </a:p>
          <a:p>
            <a:pPr lvl="2"/>
            <a:r>
              <a:rPr lang="en-US" dirty="0"/>
              <a:t>ObjectId</a:t>
            </a:r>
          </a:p>
          <a:p>
            <a:pPr lvl="2"/>
            <a:r>
              <a:rPr lang="en-US" dirty="0"/>
              <a:t>Scalars</a:t>
            </a:r>
          </a:p>
          <a:p>
            <a:pPr lvl="2"/>
            <a:r>
              <a:rPr lang="en-US" dirty="0"/>
              <a:t>Arrays</a:t>
            </a:r>
          </a:p>
          <a:p>
            <a:pPr lvl="2"/>
            <a:r>
              <a:rPr lang="en-US" dirty="0"/>
              <a:t>Sub-documents</a:t>
            </a:r>
          </a:p>
          <a:p>
            <a:endParaRPr lang="en-US" sz="2300" dirty="0">
              <a:latin typeface="Avenir Medium"/>
              <a:cs typeface="Avenir Medium"/>
            </a:endParaRPr>
          </a:p>
        </p:txBody>
      </p:sp>
    </p:spTree>
    <p:extLst>
      <p:ext uri="{BB962C8B-B14F-4D97-AF65-F5344CB8AC3E}">
        <p14:creationId xmlns:p14="http://schemas.microsoft.com/office/powerpoint/2010/main" val="3234293080"/>
      </p:ext>
    </p:extLst>
  </p:cSld>
  <p:clrMapOvr>
    <a:masterClrMapping/>
  </p:clrMapOvr>
  <p:transition>
    <p:random/>
  </p:transition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olstice">
  <a:themeElements>
    <a:clrScheme name="Solstice">
      <a:dk1>
        <a:sysClr val="windowText" lastClr="000000"/>
      </a:dk1>
      <a:lt1>
        <a:sysClr val="window" lastClr="FFFFFF"/>
      </a:lt1>
      <a:dk2>
        <a:srgbClr val="4F271C"/>
      </a:dk2>
      <a:lt2>
        <a:srgbClr val="E7DEC9"/>
      </a:lt2>
      <a:accent1>
        <a:srgbClr val="3891A7"/>
      </a:accent1>
      <a:accent2>
        <a:srgbClr val="FEB80A"/>
      </a:accent2>
      <a:accent3>
        <a:srgbClr val="C32D2E"/>
      </a:accent3>
      <a:accent4>
        <a:srgbClr val="84AA33"/>
      </a:accent4>
      <a:accent5>
        <a:srgbClr val="964305"/>
      </a:accent5>
      <a:accent6>
        <a:srgbClr val="475A8D"/>
      </a:accent6>
      <a:hlink>
        <a:srgbClr val="8DC765"/>
      </a:hlink>
      <a:folHlink>
        <a:srgbClr val="AA8A14"/>
      </a:folHlink>
    </a:clrScheme>
    <a:fontScheme name="Solstice">
      <a:maj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Gill Sans MT"/>
        <a:ea typeface=""/>
        <a:cs typeface=""/>
        <a:font script="Grek" typeface="Corbel"/>
        <a:font script="Cyrl" typeface="Corbel"/>
        <a:font script="Jpan" typeface="HGｺﾞｼｯｸE"/>
        <a:font script="Hang" typeface="HY엽서L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inorFont>
    </a:fontScheme>
    <a:fmtScheme name="Solstice">
      <a:fillStyleLst>
        <a:solidFill>
          <a:schemeClr val="phClr"/>
        </a:solidFill>
        <a:gradFill rotWithShape="1">
          <a:gsLst>
            <a:gs pos="0">
              <a:schemeClr val="phClr">
                <a:tint val="35000"/>
                <a:satMod val="253000"/>
              </a:schemeClr>
            </a:gs>
            <a:gs pos="50000">
              <a:schemeClr val="phClr">
                <a:tint val="42000"/>
                <a:satMod val="255000"/>
              </a:schemeClr>
            </a:gs>
            <a:gs pos="97000">
              <a:schemeClr val="phClr">
                <a:tint val="53000"/>
                <a:satMod val="260000"/>
              </a:schemeClr>
            </a:gs>
            <a:gs pos="100000">
              <a:schemeClr val="phClr">
                <a:tint val="56000"/>
                <a:satMod val="275000"/>
              </a:schemeClr>
            </a:gs>
          </a:gsLst>
          <a:path path="circle">
            <a:fillToRect l="50000" t="50000" r="50000" b="50000"/>
          </a:path>
        </a:gradFill>
        <a:gradFill rotWithShape="1">
          <a:gsLst>
            <a:gs pos="0">
              <a:schemeClr val="phClr">
                <a:tint val="92000"/>
                <a:satMod val="170000"/>
              </a:schemeClr>
            </a:gs>
            <a:gs pos="15000">
              <a:schemeClr val="phClr">
                <a:tint val="92000"/>
                <a:shade val="99000"/>
                <a:satMod val="170000"/>
              </a:schemeClr>
            </a:gs>
            <a:gs pos="62000">
              <a:schemeClr val="phClr">
                <a:tint val="96000"/>
                <a:shade val="80000"/>
                <a:satMod val="170000"/>
              </a:schemeClr>
            </a:gs>
            <a:gs pos="97000">
              <a:schemeClr val="phClr">
                <a:tint val="98000"/>
                <a:shade val="63000"/>
                <a:satMod val="170000"/>
              </a:schemeClr>
            </a:gs>
            <a:gs pos="100000">
              <a:schemeClr val="phClr">
                <a:shade val="62000"/>
                <a:satMod val="170000"/>
              </a:schemeClr>
            </a:gs>
          </a:gsLst>
          <a:path path="circle">
            <a:fillToRect l="50000" t="50000" r="50000" b="5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8700000"/>
            </a:lightRig>
          </a:scene3d>
          <a:sp3d contourW="12700">
            <a:bevelT w="0" h="0"/>
            <a:contourClr>
              <a:schemeClr val="phClr">
                <a:shade val="80000"/>
              </a:schemeClr>
            </a:contourClr>
          </a:sp3d>
        </a:effectStyle>
        <a:effectStyle>
          <a:effectLst>
            <a:outerShdw blurRad="63500" dist="25400" dir="5400000" rotWithShape="0">
              <a:srgbClr val="000000">
                <a:alpha val="43137"/>
              </a:srgbClr>
            </a:outerShdw>
          </a:effectLst>
          <a:scene3d>
            <a:camera prst="orthographicFront" fov="0">
              <a:rot lat="0" lon="0" rev="0"/>
            </a:camera>
            <a:lightRig rig="brightRoom" dir="tl">
              <a:rot lat="0" lon="0" rev="5400000"/>
            </a:lightRig>
          </a:scene3d>
          <a:sp3d contourW="12700">
            <a:bevelT w="25400" h="50800" prst="angle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355000"/>
              </a:schemeClr>
            </a:gs>
            <a:gs pos="40000">
              <a:schemeClr val="phClr">
                <a:tint val="85000"/>
                <a:satMod val="320000"/>
              </a:schemeClr>
            </a:gs>
            <a:gs pos="100000">
              <a:schemeClr val="phClr">
                <a:shade val="55000"/>
                <a:satMod val="300000"/>
              </a:schemeClr>
            </a:gs>
          </a:gsLst>
          <a:path path="circle">
            <a:fillToRect l="-24500" t="-20000" r="124500" b="12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"/>
                <a:satMod val="300000"/>
              </a:schemeClr>
              <a:schemeClr val="phClr">
                <a:tint val="90000"/>
                <a:satMod val="225000"/>
              </a:schemeClr>
            </a:duotone>
          </a:blip>
          <a:tile tx="0" ty="0" sx="90000" sy="90000" flip="xy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13172</TotalTime>
  <Words>1345</Words>
  <Application>Microsoft Macintosh PowerPoint</Application>
  <PresentationFormat>On-screen Show (4:3)</PresentationFormat>
  <Paragraphs>237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41" baseType="lpstr">
      <vt:lpstr>Arial Unicode MS</vt:lpstr>
      <vt:lpstr>Arial</vt:lpstr>
      <vt:lpstr>Avenir Medium</vt:lpstr>
      <vt:lpstr>Book Antiqua</vt:lpstr>
      <vt:lpstr>Calisto MT</vt:lpstr>
      <vt:lpstr>Consolas</vt:lpstr>
      <vt:lpstr>Gabriola</vt:lpstr>
      <vt:lpstr>Gill Sans MT</vt:lpstr>
      <vt:lpstr>Segoe UI Semibold</vt:lpstr>
      <vt:lpstr>Times New Roman</vt:lpstr>
      <vt:lpstr>Verdana</vt:lpstr>
      <vt:lpstr>Wingdings</vt:lpstr>
      <vt:lpstr>Wingdings 2</vt:lpstr>
      <vt:lpstr>Solstice</vt:lpstr>
      <vt:lpstr>Polyglot Persistence and Big Data</vt:lpstr>
      <vt:lpstr>Agenda</vt:lpstr>
      <vt:lpstr>Agenda (cont.)</vt:lpstr>
      <vt:lpstr>Install MongoDB (server) and Robo3T (client)</vt:lpstr>
      <vt:lpstr>Free tutorials on MongoDB</vt:lpstr>
      <vt:lpstr>Simple Topology of MongoDB</vt:lpstr>
      <vt:lpstr>Vertical (left) vs. Horizontal Scaling</vt:lpstr>
      <vt:lpstr>More on MongoDB architecture</vt:lpstr>
      <vt:lpstr>Basics of Document Database Model: JSON</vt:lpstr>
      <vt:lpstr>Entries on a Social News Site - relational</vt:lpstr>
      <vt:lpstr>A Document Associated to an Entry on a Social News Site</vt:lpstr>
      <vt:lpstr>Working with MongoDB</vt:lpstr>
      <vt:lpstr>Working with MongoDB (cont)</vt:lpstr>
      <vt:lpstr>Working with MongoDB (cont.)</vt:lpstr>
      <vt:lpstr>Managing collections in MongoDB (Topics covered in script 02-02_MongoDB - Managing collections)</vt:lpstr>
      <vt:lpstr>Managing collections in MongoDB (cont.) (Topics covered in script 02-02_MongoDB - Managing collections)</vt:lpstr>
      <vt:lpstr>Basic queries in MongoDB (Topics covered in script 02-03_MongoDB - Queries (1), cursors)</vt:lpstr>
      <vt:lpstr>Basic queries in MongoDB (cont) (Topics covered in script 02-03_MongoDB - Queries (1), cursors)</vt:lpstr>
      <vt:lpstr>Cursors in MongoDB (Topics covered in script 02-02_MongoDB - Queries (1), cursors)</vt:lpstr>
      <vt:lpstr>Aggregation Framework </vt:lpstr>
      <vt:lpstr>Presentations/Tutorials on Aggregation Framework </vt:lpstr>
      <vt:lpstr>Basic schema of Aggregation Framework </vt:lpstr>
      <vt:lpstr>SQL to Aggregation Mapping Chart</vt:lpstr>
      <vt:lpstr>Database Modeling in MongoDB</vt:lpstr>
      <vt:lpstr>Database Modeling in MongoDB (cont.)</vt:lpstr>
      <vt:lpstr>Case study: Sales</vt:lpstr>
      <vt:lpstr>Recap: SQL vs MongoDB</vt:lpstr>
    </vt:vector>
  </TitlesOfParts>
  <Company>FEAA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BAZE DE DATE</dc:title>
  <dc:creator>FotacheM</dc:creator>
  <cp:lastModifiedBy>Marin Fotache</cp:lastModifiedBy>
  <cp:revision>553</cp:revision>
  <dcterms:created xsi:type="dcterms:W3CDTF">2002-10-11T06:23:42Z</dcterms:created>
  <dcterms:modified xsi:type="dcterms:W3CDTF">2021-02-16T14:27:16Z</dcterms:modified>
</cp:coreProperties>
</file>

<file path=docProps/thumbnail.jpeg>
</file>